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338" r:id="rId10"/>
    <p:sldId id="264" r:id="rId11"/>
    <p:sldId id="265" r:id="rId12"/>
    <p:sldId id="297" r:id="rId13"/>
    <p:sldId id="33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8288000" cy="10287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ontserrat" panose="00000500000000000000" pitchFamily="2" charset="0"/>
      <p:regular r:id="rId43"/>
      <p:bold r:id="rId44"/>
      <p:italic r:id="rId45"/>
    </p:embeddedFont>
    <p:embeddedFont>
      <p:font typeface="Montserrat Bold" panose="00000800000000000000" charset="0"/>
      <p:regular r:id="rId46"/>
      <p:bold r:id="rId47"/>
    </p:embeddedFont>
    <p:embeddedFont>
      <p:font typeface="Montserrat Classic" panose="020B0604020202020204" charset="0"/>
      <p:regular r:id="rId48"/>
    </p:embeddedFont>
    <p:embeddedFont>
      <p:font typeface="Montserrat Classic Bold" panose="020B0604020202020204" charset="0"/>
      <p:regular r:id="rId49"/>
    </p:embeddedFont>
    <p:embeddedFont>
      <p:font typeface="Montserrat ExtraBold" panose="00000900000000000000" pitchFamily="2" charset="0"/>
      <p:bold r:id="rId50"/>
      <p:boldItalic r:id="rId51"/>
    </p:embeddedFont>
    <p:embeddedFont>
      <p:font typeface="Montserrat Extra-Bold" panose="020B0604020202020204" charset="0"/>
      <p:regular r:id="rId52"/>
    </p:embeddedFont>
    <p:embeddedFont>
      <p:font typeface="Montserrat Extra-Bold Italics" panose="020B0604020202020204" charset="0"/>
      <p:regular r:id="rId53"/>
    </p:embeddedFont>
    <p:embeddedFont>
      <p:font typeface="Montserrat Italics" panose="020B0604020202020204" charset="0"/>
      <p:regular r:id="rId54"/>
    </p:embeddedFont>
    <p:embeddedFont>
      <p:font typeface="Open Sans Extra Bold" panose="020B0604020202020204" charset="0"/>
      <p:regular r:id="rId55"/>
    </p:embeddedFont>
    <p:embeddedFont>
      <p:font typeface="Open Sans Light" panose="020B0306030504020204" pitchFamily="34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BBEA12-7451-486E-B51E-23889065B654}" v="30" dt="2022-09-06T17:34:28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Volumes\users$\CCOMPTE\WORK\PRE&#769;SENTATIONS\GROUPE\2022\Plastivaloire%20Group%20-%20presentation%202021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Volumes\users$\CCOMPTE\WORK\PRE&#769;SENTATIONS\GROUPE\2022\Plastivaloire%20Group%20-%20presentation%20202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982406496063"/>
          <c:y val="8.2113368472356757E-2"/>
          <c:w val="0.87001759350393704"/>
          <c:h val="0.76748654235442038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0B0E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EB"/>
              </a:solidFill>
              <a:ln w="9525">
                <a:solidFill>
                  <a:srgbClr val="00B0EB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2745244621646314E-2"/>
                  <c:y val="5.3819700371380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E8-4314-A46C-CBD0903C843D}"/>
                </c:ext>
              </c:extLst>
            </c:dLbl>
            <c:dLbl>
              <c:idx val="1"/>
              <c:layout>
                <c:manualLayout>
                  <c:x val="-5.2745244621646314E-2"/>
                  <c:y val="-5.7663964683621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E8-4314-A46C-CBD0903C843D}"/>
                </c:ext>
              </c:extLst>
            </c:dLbl>
            <c:dLbl>
              <c:idx val="2"/>
              <c:layout>
                <c:manualLayout>
                  <c:x val="-4.521020967569684E-2"/>
                  <c:y val="6.535249330810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E8-4314-A46C-CBD0903C843D}"/>
                </c:ext>
              </c:extLst>
            </c:dLbl>
            <c:dLbl>
              <c:idx val="3"/>
              <c:layout>
                <c:manualLayout>
                  <c:x val="-4.521020967569684E-2"/>
                  <c:y val="-6.5352493308104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E8-4314-A46C-CBD0903C843D}"/>
                </c:ext>
              </c:extLst>
            </c:dLbl>
            <c:dLbl>
              <c:idx val="4"/>
              <c:layout>
                <c:manualLayout>
                  <c:x val="-5.7768601252279388E-2"/>
                  <c:y val="6.535249330810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E8-4314-A46C-CBD0903C843D}"/>
                </c:ext>
              </c:extLst>
            </c:dLbl>
            <c:dLbl>
              <c:idx val="5"/>
              <c:layout>
                <c:manualLayout>
                  <c:x val="-5.0233566306330749E-3"/>
                  <c:y val="4.6131171746897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E8-4314-A46C-CBD0903C843D}"/>
                </c:ext>
              </c:extLst>
            </c:dLbl>
            <c:dLbl>
              <c:idx val="6"/>
              <c:layout>
                <c:manualLayout>
                  <c:x val="-1.5070069891899039E-2"/>
                  <c:y val="3.075411449793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E8-4314-A46C-CBD0903C843D}"/>
                </c:ext>
              </c:extLst>
            </c:dLbl>
            <c:dLbl>
              <c:idx val="7"/>
              <c:layout>
                <c:manualLayout>
                  <c:x val="-4.7721887991013429E-2"/>
                  <c:y val="-4.6131171746897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E8-4314-A46C-CBD0903C843D}"/>
                </c:ext>
              </c:extLst>
            </c:dLbl>
            <c:dLbl>
              <c:idx val="8"/>
              <c:layout>
                <c:manualLayout>
                  <c:x val="-4.2698531360380348E-2"/>
                  <c:y val="6.1508228995863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0E8-4314-A46C-CBD0903C843D}"/>
                </c:ext>
              </c:extLst>
            </c:dLbl>
            <c:dLbl>
              <c:idx val="9"/>
              <c:layout>
                <c:manualLayout>
                  <c:x val="-1.255839157658264E-2"/>
                  <c:y val="-9.9950872118277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0E8-4314-A46C-CBD0903C84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2007</c:v>
                </c:pt>
                <c:pt idx="2">
                  <c:v>2009</c:v>
                </c:pt>
                <c:pt idx="3">
                  <c:v>2011</c:v>
                </c:pt>
                <c:pt idx="4">
                  <c:v>2013</c:v>
                </c:pt>
                <c:pt idx="5">
                  <c:v>2015</c:v>
                </c:pt>
                <c:pt idx="6">
                  <c:v>2017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Sheet1!$B$2:$B$11</c:f>
              <c:numCache>
                <c:formatCode>_(* #,##0_);_(* \(#,##0\);_(* "-"??_);_(@_)</c:formatCode>
                <c:ptCount val="10"/>
                <c:pt idx="0">
                  <c:v>183</c:v>
                </c:pt>
                <c:pt idx="1">
                  <c:v>239</c:v>
                </c:pt>
                <c:pt idx="2">
                  <c:v>175</c:v>
                </c:pt>
                <c:pt idx="3">
                  <c:v>460</c:v>
                </c:pt>
                <c:pt idx="4">
                  <c:v>421</c:v>
                </c:pt>
                <c:pt idx="5">
                  <c:v>511</c:v>
                </c:pt>
                <c:pt idx="6">
                  <c:v>669</c:v>
                </c:pt>
                <c:pt idx="7">
                  <c:v>776</c:v>
                </c:pt>
                <c:pt idx="8">
                  <c:v>671</c:v>
                </c:pt>
                <c:pt idx="9">
                  <c:v>712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0E8-4314-A46C-CBD0903C8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0854368"/>
        <c:axId val="780856864"/>
      </c:lineChart>
      <c:catAx>
        <c:axId val="78085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780856864"/>
        <c:crosses val="autoZero"/>
        <c:auto val="1"/>
        <c:lblAlgn val="ctr"/>
        <c:lblOffset val="100"/>
        <c:noMultiLvlLbl val="0"/>
      </c:catAx>
      <c:valAx>
        <c:axId val="780856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78085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aseline="0">
          <a:solidFill>
            <a:schemeClr val="bg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11-435A-AA51-4291FAD754D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11-435A-AA51-4291FAD754D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F11-435A-AA51-4291FAD754D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F11-435A-AA51-4291FAD754D7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F11-435A-AA51-4291FAD754D7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F11-435A-AA51-4291FAD754D7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F11-435A-AA51-4291FAD754D7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Black</a:t>
                    </a: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Functional</a:t>
                    </a:r>
                  </a:p>
                  <a:p>
                    <a:pPr>
                      <a:defRPr sz="1800">
                        <a:solidFill>
                          <a:schemeClr val="bg1"/>
                        </a:solidFill>
                        <a:latin typeface="Montserrat" panose="00000500000000000000" pitchFamily="2" charset="0"/>
                      </a:defRPr>
                    </a:pPr>
                    <a:fld id="{3EB685CC-4633-4A06-B316-7DF1C82DC45B}" type="VALU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F11-435A-AA51-4291FAD754D7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Fluid Systems</a:t>
                    </a:r>
                  </a:p>
                  <a:p>
                    <a:pPr>
                      <a:defRPr sz="1800">
                        <a:solidFill>
                          <a:schemeClr val="bg1"/>
                        </a:solidFill>
                        <a:latin typeface="Montserrat" panose="00000500000000000000" pitchFamily="2" charset="0"/>
                      </a:defRPr>
                    </a:pPr>
                    <a:fld id="{F7D5F5AD-F115-4746-BF2A-5A5FBB944E6A}" type="VALU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F11-435A-AA51-4291FAD754D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Interior</a:t>
                    </a:r>
                    <a:r>
                      <a:rPr lang="en-US" baseline="0" dirty="0"/>
                      <a:t> &amp; Hard Trims</a:t>
                    </a:r>
                  </a:p>
                  <a:p>
                    <a:fld id="{9CA25BF8-1D7C-4804-A0C6-185C679A832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F11-435A-AA51-4291FAD754D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Door</a:t>
                    </a:r>
                    <a:r>
                      <a:rPr lang="en-US" baseline="0" dirty="0"/>
                      <a:t> Carrier</a:t>
                    </a:r>
                  </a:p>
                  <a:p>
                    <a:fld id="{A8F3360B-65DB-4993-9CC5-FEBD72DD344D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F11-435A-AA51-4291FAD754D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Hybrid</a:t>
                    </a:r>
                    <a:r>
                      <a:rPr lang="en-US" baseline="0" dirty="0"/>
                      <a:t> Plastic-Metal</a:t>
                    </a:r>
                  </a:p>
                  <a:p>
                    <a:fld id="{1AF2CFEB-4097-49D0-9011-B7FBDC6142AF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F11-435A-AA51-4291FAD754D7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2K</a:t>
                    </a:r>
                  </a:p>
                  <a:p>
                    <a:pPr>
                      <a:defRPr sz="1800">
                        <a:solidFill>
                          <a:schemeClr val="bg1"/>
                        </a:solidFill>
                        <a:latin typeface="Montserrat" panose="00000500000000000000" pitchFamily="2" charset="0"/>
                      </a:defRPr>
                    </a:pPr>
                    <a:fld id="{B46A48AE-04DA-4807-9B4B-2EEA112187A7}" type="VALU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F11-435A-AA51-4291FAD754D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Injection on Fabric</a:t>
                    </a:r>
                  </a:p>
                  <a:p>
                    <a:fld id="{DBEC26E3-159C-4357-8783-A8706864FBF0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F11-435A-AA51-4291FAD75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Functional Components Block</c:v>
                </c:pt>
                <c:pt idx="1">
                  <c:v>Fluid Systems</c:v>
                </c:pt>
                <c:pt idx="2">
                  <c:v>Interior &amp; Hard Trims</c:v>
                </c:pt>
                <c:pt idx="3">
                  <c:v>Door Carrier</c:v>
                </c:pt>
                <c:pt idx="4">
                  <c:v>Hybrid Plastic-Metal</c:v>
                </c:pt>
                <c:pt idx="5">
                  <c:v>2K</c:v>
                </c:pt>
                <c:pt idx="6">
                  <c:v>Injection on Fabric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</c:v>
                </c:pt>
                <c:pt idx="1">
                  <c:v>0.3</c:v>
                </c:pt>
                <c:pt idx="2">
                  <c:v>0.1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F11-435A-AA51-4291FAD75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E6-4051-8BC6-F28E9C6AC11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E6-4051-8BC6-F28E9C6AC11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E6-4051-8BC6-F28E9C6AC111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E6-4051-8BC6-F28E9C6AC111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1E6-4051-8BC6-F28E9C6AC111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1E6-4051-8BC6-F28E9C6AC111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Interior Decoration</a:t>
                    </a:r>
                  </a:p>
                  <a:p>
                    <a:pPr>
                      <a:defRPr sz="1800">
                        <a:solidFill>
                          <a:schemeClr val="bg1"/>
                        </a:solidFill>
                        <a:latin typeface="Montserrat" panose="00000500000000000000" pitchFamily="2" charset="0"/>
                      </a:defRPr>
                    </a:pPr>
                    <a:fld id="{0FB756F0-EBFD-4BD9-8E56-B7DD4FF172D8}" type="VALU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1E6-4051-8BC6-F28E9C6AC111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Interior &amp; Hard</a:t>
                    </a: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Trims</a:t>
                    </a:r>
                  </a:p>
                  <a:p>
                    <a:pPr>
                      <a:defRPr sz="1800">
                        <a:solidFill>
                          <a:schemeClr val="bg1"/>
                        </a:solidFill>
                        <a:latin typeface="Montserrat" panose="00000500000000000000" pitchFamily="2" charset="0"/>
                      </a:defRPr>
                    </a:pPr>
                    <a:fld id="{B7C596F7-CD55-4E9C-8DD3-8D1F1FFAE801}" type="VALU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1E6-4051-8BC6-F28E9C6AC111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Exterior</a:t>
                    </a: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&amp; Under hood</a:t>
                    </a:r>
                  </a:p>
                  <a:p>
                    <a:pPr>
                      <a:defRPr sz="1800">
                        <a:solidFill>
                          <a:schemeClr val="bg1"/>
                        </a:solidFill>
                        <a:latin typeface="Montserrat" panose="00000500000000000000" pitchFamily="2" charset="0"/>
                      </a:defRPr>
                    </a:pPr>
                    <a:fld id="{0137BC12-3293-4DCC-BE4C-D7C19544485B}" type="VALU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1E6-4051-8BC6-F28E9C6AC111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Handles</a:t>
                    </a:r>
                  </a:p>
                  <a:p>
                    <a:pPr>
                      <a:defRPr sz="1800">
                        <a:solidFill>
                          <a:schemeClr val="bg1"/>
                        </a:solidFill>
                        <a:latin typeface="Montserrat" panose="00000500000000000000" pitchFamily="2" charset="0"/>
                      </a:defRPr>
                    </a:pPr>
                    <a:fld id="{8AB8C955-9E80-46AE-B90C-CF73082DEADD}" type="VALU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1E6-4051-8BC6-F28E9C6AC11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Cinematic Components</a:t>
                    </a:r>
                  </a:p>
                  <a:p>
                    <a:fld id="{51907850-92CC-4B84-B778-5E75F2E3F7F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1E6-4051-8BC6-F28E9C6AC111}"/>
                </c:ext>
              </c:extLst>
            </c:dLbl>
            <c:dLbl>
              <c:idx val="5"/>
              <c:layout>
                <c:manualLayout>
                  <c:x val="-1.1593122680379393E-2"/>
                  <c:y val="2.830351494889142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Exterior Decoration</a:t>
                    </a:r>
                  </a:p>
                  <a:p>
                    <a:fld id="{537B2616-B15F-4FE7-88B4-8C4A8A72F99B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1E6-4051-8BC6-F28E9C6AC1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Interior Decoration</c:v>
                </c:pt>
                <c:pt idx="1">
                  <c:v>Interior &amp; Hard Trims </c:v>
                </c:pt>
                <c:pt idx="2">
                  <c:v>Exterior &amp; Underhood</c:v>
                </c:pt>
                <c:pt idx="3">
                  <c:v>Handles</c:v>
                </c:pt>
                <c:pt idx="4">
                  <c:v>Cinematic Components</c:v>
                </c:pt>
                <c:pt idx="5">
                  <c:v>Exterior Decoration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0.26</c:v>
                </c:pt>
                <c:pt idx="1">
                  <c:v>0.22</c:v>
                </c:pt>
                <c:pt idx="2">
                  <c:v>0.19</c:v>
                </c:pt>
                <c:pt idx="3">
                  <c:v>0.16</c:v>
                </c:pt>
                <c:pt idx="4">
                  <c:v>0.09</c:v>
                </c:pt>
                <c:pt idx="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1E6-4051-8BC6-F28E9C6AC1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explosion val="5"/>
          <c:dPt>
            <c:idx val="0"/>
            <c:bubble3D val="0"/>
            <c:spPr>
              <a:solidFill>
                <a:srgbClr val="03B1E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A1-0340-B21E-B0B05A5360A4}"/>
              </c:ext>
            </c:extLst>
          </c:dPt>
          <c:dPt>
            <c:idx val="1"/>
            <c:bubble3D val="0"/>
            <c:spPr>
              <a:solidFill>
                <a:srgbClr val="76D6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A1-0340-B21E-B0B05A5360A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A1-0340-B21E-B0B05A5360A4}"/>
              </c:ext>
            </c:extLst>
          </c:dPt>
          <c:dPt>
            <c:idx val="3"/>
            <c:bubble3D val="0"/>
            <c:spPr>
              <a:solidFill>
                <a:srgbClr val="037A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A1-0340-B21E-B0B05A5360A4}"/>
              </c:ext>
            </c:extLst>
          </c:dPt>
          <c:dPt>
            <c:idx val="4"/>
            <c:bubble3D val="0"/>
            <c:spPr>
              <a:solidFill>
                <a:srgbClr val="0096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A1-0340-B21E-B0B05A5360A4}"/>
              </c:ext>
            </c:extLst>
          </c:dPt>
          <c:dPt>
            <c:idx val="5"/>
            <c:bubble3D val="0"/>
            <c:spPr>
              <a:solidFill>
                <a:srgbClr val="233C7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AA1-0340-B21E-B0B05A5360A4}"/>
              </c:ext>
            </c:extLst>
          </c:dPt>
          <c:dPt>
            <c:idx val="6"/>
            <c:bubble3D val="0"/>
            <c:spPr>
              <a:solidFill>
                <a:srgbClr val="E7E6E6">
                  <a:lumMod val="5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AA1-0340-B21E-B0B05A5360A4}"/>
              </c:ext>
            </c:extLst>
          </c:dPt>
          <c:dPt>
            <c:idx val="7"/>
            <c:bubble3D val="0"/>
            <c:spPr>
              <a:solidFill>
                <a:srgbClr val="ABE2E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AA1-0340-B21E-B0B05A5360A4}"/>
              </c:ext>
            </c:extLst>
          </c:dPt>
          <c:dPt>
            <c:idx val="8"/>
            <c:bubble3D val="0"/>
            <c:spPr>
              <a:solidFill>
                <a:srgbClr val="04133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AA1-0340-B21E-B0B05A5360A4}"/>
              </c:ext>
            </c:extLst>
          </c:dPt>
          <c:dPt>
            <c:idx val="9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AA1-0340-B21E-B0B05A5360A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BAA1-0340-B21E-B0B05A5360A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BAA1-0340-B21E-B0B05A5360A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BAA1-0340-B21E-B0B05A5360A4}"/>
              </c:ext>
            </c:extLst>
          </c:dPt>
          <c:dPt>
            <c:idx val="13"/>
            <c:bubble3D val="0"/>
            <c:spPr>
              <a:solidFill>
                <a:srgbClr val="0054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BAA1-0340-B21E-B0B05A5360A4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BAA1-0340-B21E-B0B05A5360A4}"/>
              </c:ext>
            </c:extLst>
          </c:dPt>
          <c:dPt>
            <c:idx val="15"/>
            <c:bubble3D val="0"/>
            <c:spPr>
              <a:solidFill>
                <a:srgbClr val="0118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BAA1-0340-B21E-B0B05A5360A4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BAA1-0340-B21E-B0B05A5360A4}"/>
              </c:ext>
            </c:extLst>
          </c:dPt>
          <c:dPt>
            <c:idx val="17"/>
            <c:bubble3D val="0"/>
            <c:spPr>
              <a:solidFill>
                <a:sysClr val="window" lastClr="FFFFFF">
                  <a:lumMod val="50000"/>
                </a:sys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BAA1-0340-B21E-B0B05A5360A4}"/>
              </c:ext>
            </c:extLst>
          </c:dPt>
          <c:dPt>
            <c:idx val="18"/>
            <c:bubble3D val="0"/>
            <c:spPr>
              <a:solidFill>
                <a:srgbClr val="0B265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BAA1-0340-B21E-B0B05A5360A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0" tIns="0" rIns="0" bIns="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BAA1-0340-B21E-B0B05A5360A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0" tIns="0" rIns="0" bIns="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BAA1-0340-B21E-B0B05A5360A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-3900000" spcFirstLastPara="1" vertOverflow="overflow" horzOverflow="overflow" vert="horz" wrap="none" lIns="0" tIns="0" rIns="396000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BAA1-0340-B21E-B0B05A5360A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2760000" spcFirstLastPara="1" vertOverflow="overflow" horzOverflow="overflow" vert="horz" wrap="none" lIns="0" tIns="0" rIns="251999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BAA1-0340-B21E-B0B05A5360A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1920000" spcFirstLastPara="1" vertOverflow="overflow" horzOverflow="overflow" vert="horz" wrap="none" lIns="0" tIns="0" rIns="396000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BAA1-0340-B21E-B0B05A5360A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1320000" spcFirstLastPara="1" vertOverflow="overflow" horzOverflow="overflow" vert="horz" wrap="none" lIns="0" tIns="0" rIns="396000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BAA1-0340-B21E-B0B05A5360A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-540000" spcFirstLastPara="1" vertOverflow="overflow" horzOverflow="overflow" vert="horz" wrap="none" lIns="0" tIns="0" rIns="396000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BAA1-0340-B21E-B0B05A5360A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0" tIns="0" rIns="144000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BAA1-0340-B21E-B0B05A5360A4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240000" spcFirstLastPara="1" vertOverflow="clip" horzOverflow="clip" vert="horz" wrap="none" lIns="0" tIns="0" rIns="396000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1-BAA1-0340-B21E-B0B05A5360A4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1020000" spcFirstLastPara="1" vertOverflow="ellipsis" horzOverflow="clip" vert="horz" wrap="none" lIns="0" tIns="0" rIns="396000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3-BAA1-0340-B21E-B0B05A5360A4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1560000" spcFirstLastPara="1" vertOverflow="ellipsis" horzOverflow="clip" vert="horz" wrap="none" lIns="0" tIns="0" rIns="3960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5-BAA1-0340-B21E-B0B05A5360A4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1980000" spcFirstLastPara="1" vertOverflow="overflow" horzOverflow="overflow" vert="horz" wrap="none" lIns="0" tIns="0" rIns="288000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9-BAA1-0340-B21E-B0B05A5360A4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2220000" spcFirstLastPara="1" vertOverflow="ellipsis" horzOverflow="clip" vert="horz" wrap="none" lIns="0" tIns="0" rIns="396000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B-BAA1-0340-B21E-B0B05A5360A4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2700000" spcFirstLastPara="1" vertOverflow="ellipsis" horzOverflow="clip" vert="horz" wrap="none" lIns="0" tIns="0" rIns="396000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D-BAA1-0340-B21E-B0B05A5360A4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2520000" spcFirstLastPara="1" vertOverflow="ellipsis" horzOverflow="clip" vert="horz" wrap="none" lIns="0" tIns="0" rIns="396000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F-BAA1-0340-B21E-B0B05A5360A4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2760000" spcFirstLastPara="1" vertOverflow="overflow" horzOverflow="overflow" vert="horz" wrap="none" lIns="0" tIns="0" rIns="396000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21-BAA1-0340-B21E-B0B05A5360A4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3300000" spcFirstLastPara="1" vertOverflow="overflow" horzOverflow="overflow" vert="horz" wrap="none" lIns="0" tIns="0" rIns="108000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23-BAA1-0340-B21E-B0B05A5360A4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0" tIns="0" rIns="0" bIns="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25-BAA1-0340-B21E-B0B05A5360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overflow" horzOverflow="overflow" vert="horz" wrap="none" lIns="0" tIns="0" rIns="396000" bIns="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Montserrat" panose="02000505000000020004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'Sales &amp; customers1'!$A$3:$A$21</c:f>
              <c:strCache>
                <c:ptCount val="19"/>
                <c:pt idx="0">
                  <c:v>PSA</c:v>
                </c:pt>
                <c:pt idx="1">
                  <c:v>Renault</c:v>
                </c:pt>
                <c:pt idx="2">
                  <c:v>Audi</c:v>
                </c:pt>
                <c:pt idx="3">
                  <c:v>Toyota</c:v>
                </c:pt>
                <c:pt idx="4">
                  <c:v>BMW</c:v>
                </c:pt>
                <c:pt idx="5">
                  <c:v>GM</c:v>
                </c:pt>
                <c:pt idx="6">
                  <c:v>FCA</c:v>
                </c:pt>
                <c:pt idx="7">
                  <c:v>Mercedes</c:v>
                </c:pt>
                <c:pt idx="8">
                  <c:v>VW</c:v>
                </c:pt>
                <c:pt idx="9">
                  <c:v>JLR</c:v>
                </c:pt>
                <c:pt idx="10">
                  <c:v>Ford</c:v>
                </c:pt>
                <c:pt idx="12">
                  <c:v>Porsche</c:v>
                </c:pt>
                <c:pt idx="13">
                  <c:v>Tesla</c:v>
                </c:pt>
                <c:pt idx="14">
                  <c:v>Nissan</c:v>
                </c:pt>
                <c:pt idx="17">
                  <c:v>Other OEM</c:v>
                </c:pt>
                <c:pt idx="18">
                  <c:v>Industry</c:v>
                </c:pt>
              </c:strCache>
            </c:strRef>
          </c:cat>
          <c:val>
            <c:numRef>
              <c:f>'Sales &amp; customers1'!$B$3:$B$21</c:f>
              <c:numCache>
                <c:formatCode>0.00%</c:formatCode>
                <c:ptCount val="19"/>
                <c:pt idx="0">
                  <c:v>0.29099999999999998</c:v>
                </c:pt>
                <c:pt idx="1">
                  <c:v>0.13500000000000001</c:v>
                </c:pt>
                <c:pt idx="2">
                  <c:v>6.3E-2</c:v>
                </c:pt>
                <c:pt idx="3">
                  <c:v>4.7E-2</c:v>
                </c:pt>
                <c:pt idx="4">
                  <c:v>3.5000000000000003E-2</c:v>
                </c:pt>
                <c:pt idx="5">
                  <c:v>3.1E-2</c:v>
                </c:pt>
                <c:pt idx="6">
                  <c:v>2.9000000000000001E-2</c:v>
                </c:pt>
                <c:pt idx="7">
                  <c:v>2.5000000000000001E-2</c:v>
                </c:pt>
                <c:pt idx="8">
                  <c:v>2.3E-2</c:v>
                </c:pt>
                <c:pt idx="9">
                  <c:v>2.1999999999999999E-2</c:v>
                </c:pt>
                <c:pt idx="10">
                  <c:v>2.1000000000000001E-2</c:v>
                </c:pt>
                <c:pt idx="12">
                  <c:v>1.7999999999999999E-2</c:v>
                </c:pt>
                <c:pt idx="13">
                  <c:v>1.6E-2</c:v>
                </c:pt>
                <c:pt idx="14">
                  <c:v>1.2E-2</c:v>
                </c:pt>
                <c:pt idx="17">
                  <c:v>3.6999999999999998E-2</c:v>
                </c:pt>
                <c:pt idx="18">
                  <c:v>0.17899999999999999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BAA1-0340-B21E-B0B05A5360A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6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Montserrat" panose="02000505000000020004" pitchFamily="2" charset="77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15404204660709"/>
          <c:y val="8.8585263729465763E-2"/>
          <c:w val="0.71569191590678582"/>
          <c:h val="0.82282947254106842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explosion val="5"/>
          <c:dPt>
            <c:idx val="0"/>
            <c:bubble3D val="0"/>
            <c:spPr>
              <a:solidFill>
                <a:srgbClr val="0B265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DF-724B-AA48-B14582F27A72}"/>
              </c:ext>
            </c:extLst>
          </c:dPt>
          <c:dPt>
            <c:idx val="1"/>
            <c:bubble3D val="0"/>
            <c:spPr>
              <a:solidFill>
                <a:srgbClr val="00B0E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4DF-724B-AA48-B14582F27A72}"/>
              </c:ext>
            </c:extLst>
          </c:dPt>
          <c:dPt>
            <c:idx val="2"/>
            <c:bubble3D val="0"/>
            <c:spPr>
              <a:solidFill>
                <a:srgbClr val="E7E6E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4DF-724B-AA48-B14582F27A72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Montserrat" panose="02000505000000020004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E4DF-724B-AA48-B14582F27A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Montserrat" panose="02000505000000020004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'Sales &amp; customers2'!$A$2:$A$4</c:f>
              <c:strCache>
                <c:ptCount val="3"/>
                <c:pt idx="0">
                  <c:v>Industry</c:v>
                </c:pt>
                <c:pt idx="1">
                  <c:v>OEM</c:v>
                </c:pt>
                <c:pt idx="2">
                  <c:v>Tiers1</c:v>
                </c:pt>
              </c:strCache>
            </c:strRef>
          </c:cat>
          <c:val>
            <c:numRef>
              <c:f>'Sales &amp; customers2'!$B$2:$B$4</c:f>
              <c:numCache>
                <c:formatCode>0%</c:formatCode>
                <c:ptCount val="3"/>
                <c:pt idx="0">
                  <c:v>0.18</c:v>
                </c:pt>
                <c:pt idx="1">
                  <c:v>0.5</c:v>
                </c:pt>
                <c:pt idx="2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4DF-724B-AA48-B14582F27A7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24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Montserrat" panose="02000505000000020004" pitchFamily="2" charset="77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0.21607</cdr:x>
      <cdr:y>0.20869</cdr:y>
    </cdr:from>
    <cdr:to>
      <cdr:x>0.7277</cdr:x>
      <cdr:y>0.31029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0A52004-48FE-10E0-E76F-9A76804C9B53}"/>
            </a:ext>
          </a:extLst>
        </cdr:cNvPr>
        <cdr:cNvSpPr txBox="1"/>
      </cdr:nvSpPr>
      <cdr:spPr>
        <a:xfrm xmlns:a="http://schemas.openxmlformats.org/drawingml/2006/main">
          <a:off x="1756229" y="1130803"/>
          <a:ext cx="4158477" cy="550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B8DCC-1CA2-4DF6-A3BB-7E60991F760E}" type="datetimeFigureOut">
              <a:rPr lang="en-US" smtClean="0"/>
              <a:t>9/12/2022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2DC8F-F263-421C-A261-D9CE220F58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1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DC8F-F263-421C-A261-D9CE220F58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96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2DC8F-F263-421C-A261-D9CE220F58E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1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A3B800C-EA80-DB45-9B0A-085D16AE64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909144" y="2344265"/>
            <a:ext cx="8044508" cy="2006253"/>
          </a:xfrm>
        </p:spPr>
        <p:txBody>
          <a:bodyPr anchor="b">
            <a:noAutofit/>
          </a:bodyPr>
          <a:lstStyle>
            <a:lvl1pPr algn="l">
              <a:defRPr lang="fr-FR" sz="5400" kern="1200" dirty="0" smtClean="0">
                <a:solidFill>
                  <a:srgbClr val="0B265D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8909143" y="4382350"/>
            <a:ext cx="8044508" cy="1255691"/>
          </a:xfrm>
        </p:spPr>
        <p:txBody>
          <a:bodyPr anchor="t">
            <a:norm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lang="en-US" sz="3000" kern="1200" dirty="0">
                <a:solidFill>
                  <a:srgbClr val="00B0EB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61FAB9F-9EA1-E84B-BC94-0B2F43C410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854" y="2344265"/>
            <a:ext cx="4444940" cy="31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1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57300" y="1275908"/>
            <a:ext cx="15773400" cy="7527851"/>
          </a:xfrm>
        </p:spPr>
        <p:txBody>
          <a:bodyPr/>
          <a:lstStyle>
            <a:lvl5pPr>
              <a:defRPr sz="2400"/>
            </a:lvl5pPr>
            <a:lvl6pPr>
              <a:defRPr lang="en-US" sz="21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</a:lstStyle>
          <a:p>
            <a:pPr lvl="0"/>
            <a:r>
              <a:rPr lang="en-GB" noProof="0"/>
              <a:t>Modifiez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  <a:p>
            <a:pPr lvl="5"/>
            <a:r>
              <a:rPr lang="en-GB" noProof="0"/>
              <a:t>Sixième niveau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D8DD7259-0EE6-964B-87CA-C1DA48502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88472" y="9898894"/>
            <a:ext cx="882426" cy="300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B265D"/>
                </a:solidFill>
                <a:latin typeface="Montserrat" panose="02000505000000020004" pitchFamily="2" charset="77"/>
              </a:defRPr>
            </a:lvl1pPr>
          </a:lstStyle>
          <a:p>
            <a:fld id="{B41C0ED2-1B60-CE4A-A680-400244A40B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335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1081364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5400952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B80768D7-D72C-3243-B366-3F949B7DB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88472" y="9898894"/>
            <a:ext cx="882426" cy="300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B265D"/>
                </a:solidFill>
                <a:latin typeface="Montserrat" panose="02000505000000020004" pitchFamily="2" charset="77"/>
              </a:defRPr>
            </a:lvl1pPr>
          </a:lstStyle>
          <a:p>
            <a:fld id="{B41C0ED2-1B60-CE4A-A680-400244A40B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3553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1419448"/>
            <a:ext cx="7772400" cy="712913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1419448"/>
            <a:ext cx="7772400" cy="712913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DC4FD5D1-8911-374E-9187-8B928A2D3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88472" y="9898894"/>
            <a:ext cx="882426" cy="300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B265D"/>
                </a:solidFill>
                <a:latin typeface="Montserrat" panose="02000505000000020004" pitchFamily="2" charset="77"/>
              </a:defRPr>
            </a:lvl1pPr>
          </a:lstStyle>
          <a:p>
            <a:fld id="{B41C0ED2-1B60-CE4A-A680-400244A40B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9535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03019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03019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88B2483-658E-5E40-85D4-743E82AD93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288472" y="9898894"/>
            <a:ext cx="882426" cy="300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B265D"/>
                </a:solidFill>
                <a:latin typeface="Montserrat" panose="02000505000000020004" pitchFamily="2" charset="77"/>
              </a:defRPr>
            </a:lvl1pPr>
          </a:lstStyle>
          <a:p>
            <a:fld id="{B41C0ED2-1B60-CE4A-A680-400244A40B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741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3E718B85-7067-F745-95CF-AB8FA5681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88472" y="9898894"/>
            <a:ext cx="882426" cy="300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B265D"/>
                </a:solidFill>
                <a:latin typeface="Montserrat" panose="02000505000000020004" pitchFamily="2" charset="77"/>
              </a:defRPr>
            </a:lvl1pPr>
          </a:lstStyle>
          <a:p>
            <a:fld id="{B41C0ED2-1B60-CE4A-A680-400244A40B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6021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1C8D080B-E233-3849-B2B7-51BECD34C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88472" y="9898894"/>
            <a:ext cx="882426" cy="300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B265D"/>
                </a:solidFill>
                <a:latin typeface="Montserrat" panose="02000505000000020004" pitchFamily="2" charset="77"/>
              </a:defRPr>
            </a:lvl1pPr>
          </a:lstStyle>
          <a:p>
            <a:fld id="{B41C0ED2-1B60-CE4A-A680-400244A40B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4201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685802"/>
            <a:ext cx="9258300" cy="8105775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AF544BD4-A719-3640-895E-3A7D1EBC8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88472" y="9898894"/>
            <a:ext cx="882426" cy="300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B265D"/>
                </a:solidFill>
                <a:latin typeface="Montserrat" panose="02000505000000020004" pitchFamily="2" charset="77"/>
              </a:defRPr>
            </a:lvl1pPr>
          </a:lstStyle>
          <a:p>
            <a:fld id="{B41C0ED2-1B60-CE4A-A680-400244A40B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4670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685802"/>
            <a:ext cx="9258300" cy="810577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BBD5F354-12FB-3B4E-B3EC-BB3D89B09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88472" y="9898894"/>
            <a:ext cx="882426" cy="300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B265D"/>
                </a:solidFill>
                <a:latin typeface="Montserrat" panose="02000505000000020004" pitchFamily="2" charset="77"/>
              </a:defRPr>
            </a:lvl1pPr>
          </a:lstStyle>
          <a:p>
            <a:fld id="{B41C0ED2-1B60-CE4A-A680-400244A40B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3089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2571D542-7216-6747-A91A-ED49ED1D1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88472" y="9898894"/>
            <a:ext cx="882426" cy="300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B265D"/>
                </a:solidFill>
                <a:latin typeface="Montserrat" panose="02000505000000020004" pitchFamily="2" charset="77"/>
              </a:defRPr>
            </a:lvl1pPr>
          </a:lstStyle>
          <a:p>
            <a:fld id="{B41C0ED2-1B60-CE4A-A680-400244A40B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7590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016839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016839"/>
          </a:xfrm>
        </p:spPr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AE487881-B73B-1946-A90F-3E7D6EF92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88472" y="9898894"/>
            <a:ext cx="882426" cy="300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B265D"/>
                </a:solidFill>
                <a:latin typeface="Montserrat" panose="02000505000000020004" pitchFamily="2" charset="77"/>
              </a:defRPr>
            </a:lvl1pPr>
          </a:lstStyle>
          <a:p>
            <a:fld id="{B41C0ED2-1B60-CE4A-A680-400244A40B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7566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009813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245683"/>
            <a:ext cx="7736681" cy="494528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2" y="2009813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2" y="3245683"/>
            <a:ext cx="7774782" cy="494528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CE2B98-F99A-9D4E-929B-100A0EB5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7030700" cy="139091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3D8730B-88F0-9C49-96FE-CCEB6D2B5A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288472" y="9898894"/>
            <a:ext cx="882426" cy="300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B265D"/>
                </a:solidFill>
                <a:latin typeface="Montserrat" panose="02000505000000020004" pitchFamily="2" charset="77"/>
              </a:defRPr>
            </a:lvl1pPr>
          </a:lstStyle>
          <a:p>
            <a:fld id="{B41C0ED2-1B60-CE4A-A680-400244A40B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981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C2BC57CC-8A26-2F40-A64E-141582A14E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7305" b="4423"/>
          <a:stretch/>
        </p:blipFill>
        <p:spPr>
          <a:xfrm>
            <a:off x="0" y="8407400"/>
            <a:ext cx="18288000" cy="18796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134483"/>
            <a:ext cx="16332200" cy="953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err="1"/>
              <a:t>Modifiez</a:t>
            </a:r>
            <a:r>
              <a:rPr lang="en-GB" noProof="0" dirty="0"/>
              <a:t> le style du titre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1409699"/>
            <a:ext cx="15773400" cy="728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Modifiez</a:t>
            </a:r>
            <a:r>
              <a:rPr lang="en-GB" noProof="0" dirty="0"/>
              <a:t>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Quatrième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Cinquième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E71D0F3-82E7-BD49-814D-75242FE6470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5168" y="45299"/>
            <a:ext cx="1579958" cy="11317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F44CCD4-9070-5A49-8B76-3B82F84C7C91}"/>
              </a:ext>
            </a:extLst>
          </p:cNvPr>
          <p:cNvSpPr/>
          <p:nvPr userDrawn="1"/>
        </p:nvSpPr>
        <p:spPr>
          <a:xfrm>
            <a:off x="3118018" y="9903603"/>
            <a:ext cx="2345514" cy="253916"/>
          </a:xfrm>
          <a:prstGeom prst="rect">
            <a:avLst/>
          </a:prstGeom>
          <a:effectLst>
            <a:glow rad="381000">
              <a:schemeClr val="bg1">
                <a:alpha val="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en-GB" sz="1050" noProof="0" dirty="0">
                <a:ln w="3175">
                  <a:noFill/>
                </a:ln>
                <a:solidFill>
                  <a:srgbClr val="0B265D"/>
                </a:solidFill>
                <a:effectLst/>
                <a:latin typeface="Montserrat" panose="02000505000000020004" pitchFamily="2" charset="77"/>
              </a:rPr>
              <a:t>© Plastivaloire 2022 confidential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66A455F-C49C-8840-9737-301FAE5803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88472" y="9898894"/>
            <a:ext cx="882426" cy="300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0B265D"/>
                </a:solidFill>
                <a:latin typeface="Montserrat" panose="02000505000000020004" pitchFamily="2" charset="77"/>
              </a:defRPr>
            </a:lvl1pPr>
          </a:lstStyle>
          <a:p>
            <a:fld id="{B41C0ED2-1B60-CE4A-A680-400244A40B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130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rgbClr val="0B265D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8.JPG"/><Relationship Id="rId7" Type="http://schemas.openxmlformats.org/officeDocument/2006/relationships/image" Target="../media/image41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jpg"/><Relationship Id="rId5" Type="http://schemas.openxmlformats.org/officeDocument/2006/relationships/image" Target="../media/image36.jpg"/><Relationship Id="rId4" Type="http://schemas.openxmlformats.org/officeDocument/2006/relationships/image" Target="../media/image39.jp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Relationship Id="rId9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sv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sv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chart" Target="../charts/chart1.xml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439" r="6439"/>
          <a:stretch>
            <a:fillRect/>
          </a:stretch>
        </p:blipFill>
        <p:spPr>
          <a:xfrm>
            <a:off x="3828418" y="-42179"/>
            <a:ext cx="15998189" cy="1032917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7020778">
            <a:off x="-6402716" y="821505"/>
            <a:ext cx="16230600" cy="10441156"/>
          </a:xfrm>
          <a:prstGeom prst="rect">
            <a:avLst/>
          </a:prstGeom>
          <a:solidFill>
            <a:srgbClr val="14BAF1"/>
          </a:solidFill>
        </p:spPr>
      </p:sp>
      <p:sp>
        <p:nvSpPr>
          <p:cNvPr id="4" name="AutoShape 4"/>
          <p:cNvSpPr/>
          <p:nvPr/>
        </p:nvSpPr>
        <p:spPr>
          <a:xfrm rot="-7020778">
            <a:off x="-7861675" y="821505"/>
            <a:ext cx="16230600" cy="10441156"/>
          </a:xfrm>
          <a:prstGeom prst="rect">
            <a:avLst/>
          </a:prstGeom>
          <a:solidFill>
            <a:srgbClr val="0C1D57"/>
          </a:solidFill>
        </p:spPr>
      </p:sp>
      <p:sp>
        <p:nvSpPr>
          <p:cNvPr id="5" name="TextBox 5"/>
          <p:cNvSpPr txBox="1"/>
          <p:nvPr/>
        </p:nvSpPr>
        <p:spPr>
          <a:xfrm>
            <a:off x="253625" y="6390448"/>
            <a:ext cx="15222616" cy="5081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017"/>
              </a:lnSpc>
            </a:pPr>
            <a:r>
              <a:rPr lang="en-US" sz="14626" spc="-862" dirty="0">
                <a:solidFill>
                  <a:srgbClr val="FFFFFF"/>
                </a:solidFill>
                <a:latin typeface="Montserrat Extra-Bold Italics"/>
              </a:rPr>
              <a:t>NORTH AMERICA</a:t>
            </a:r>
          </a:p>
          <a:p>
            <a:pPr>
              <a:lnSpc>
                <a:spcPts val="13017"/>
              </a:lnSpc>
            </a:pPr>
            <a:endParaRPr lang="en-US" sz="14626" spc="-862" dirty="0">
              <a:solidFill>
                <a:srgbClr val="FFFFFF"/>
              </a:solidFill>
              <a:latin typeface="Montserrat Extra-Bold Itali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1783058" cy="295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6242" y="8956802"/>
            <a:ext cx="1783058" cy="295015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-1536273" y="4580698"/>
            <a:ext cx="5244233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2298994" y="9582841"/>
            <a:ext cx="9005773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-3516288" y="3712270"/>
            <a:ext cx="572018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3066191" y="2823187"/>
            <a:ext cx="93093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628699" y="2392260"/>
            <a:ext cx="129153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44001" y="3536566"/>
            <a:ext cx="3568834" cy="25055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05" r="835" b="4576"/>
          <a:stretch>
            <a:fillRect/>
          </a:stretch>
        </p:blipFill>
        <p:spPr>
          <a:xfrm>
            <a:off x="0" y="8407400"/>
            <a:ext cx="18288000" cy="187960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753206">
            <a:off x="-1191208" y="4315404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4" name="AutoShape 4"/>
          <p:cNvSpPr/>
          <p:nvPr/>
        </p:nvSpPr>
        <p:spPr>
          <a:xfrm rot="2700000">
            <a:off x="-2646503" y="9043300"/>
            <a:ext cx="5293007" cy="2487400"/>
          </a:xfrm>
          <a:prstGeom prst="rect">
            <a:avLst/>
          </a:prstGeom>
          <a:solidFill>
            <a:srgbClr val="0C1D57"/>
          </a:solidFill>
        </p:spPr>
      </p:sp>
      <p:sp>
        <p:nvSpPr>
          <p:cNvPr id="5" name="AutoShape 5"/>
          <p:cNvSpPr/>
          <p:nvPr/>
        </p:nvSpPr>
        <p:spPr>
          <a:xfrm rot="2700000">
            <a:off x="15641497" y="-1243700"/>
            <a:ext cx="5293007" cy="2487400"/>
          </a:xfrm>
          <a:prstGeom prst="rect">
            <a:avLst/>
          </a:prstGeom>
          <a:solidFill>
            <a:srgbClr val="0C1D57"/>
          </a:solidFill>
        </p:spPr>
      </p:sp>
      <p:grpSp>
        <p:nvGrpSpPr>
          <p:cNvPr id="6" name="Group 6"/>
          <p:cNvGrpSpPr/>
          <p:nvPr/>
        </p:nvGrpSpPr>
        <p:grpSpPr>
          <a:xfrm>
            <a:off x="1082240" y="7132671"/>
            <a:ext cx="4626722" cy="1810294"/>
            <a:chOff x="0" y="0"/>
            <a:chExt cx="1687841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0C1D57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2512615" y="1681677"/>
            <a:ext cx="8253464" cy="1309890"/>
            <a:chOff x="0" y="0"/>
            <a:chExt cx="4161103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61103" cy="660400"/>
            </a:xfrm>
            <a:custGeom>
              <a:avLst/>
              <a:gdLst/>
              <a:ahLst/>
              <a:cxnLst/>
              <a:rect l="l" t="t" r="r" b="b"/>
              <a:pathLst>
                <a:path w="4161103" h="660400">
                  <a:moveTo>
                    <a:pt x="403664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36643" y="0"/>
                  </a:lnTo>
                  <a:cubicBezTo>
                    <a:pt x="4105223" y="0"/>
                    <a:pt x="4161103" y="55880"/>
                    <a:pt x="4161103" y="124460"/>
                  </a:cubicBezTo>
                  <a:lnTo>
                    <a:pt x="4161103" y="535940"/>
                  </a:lnTo>
                  <a:cubicBezTo>
                    <a:pt x="4161103" y="604520"/>
                    <a:pt x="4105223" y="660400"/>
                    <a:pt x="4036643" y="660400"/>
                  </a:cubicBezTo>
                  <a:close/>
                </a:path>
              </a:pathLst>
            </a:custGeom>
            <a:solidFill>
              <a:srgbClr val="0C1D5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2547151" y="1681677"/>
            <a:ext cx="8253464" cy="1309890"/>
            <a:chOff x="0" y="0"/>
            <a:chExt cx="4161103" cy="660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61103" cy="660400"/>
            </a:xfrm>
            <a:custGeom>
              <a:avLst/>
              <a:gdLst/>
              <a:ahLst/>
              <a:cxnLst/>
              <a:rect l="l" t="t" r="r" b="b"/>
              <a:pathLst>
                <a:path w="4161103" h="660400">
                  <a:moveTo>
                    <a:pt x="403664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36643" y="0"/>
                  </a:lnTo>
                  <a:cubicBezTo>
                    <a:pt x="4105223" y="0"/>
                    <a:pt x="4161103" y="55880"/>
                    <a:pt x="4161103" y="124460"/>
                  </a:cubicBezTo>
                  <a:lnTo>
                    <a:pt x="4161103" y="535940"/>
                  </a:lnTo>
                  <a:cubicBezTo>
                    <a:pt x="4161103" y="604520"/>
                    <a:pt x="4105223" y="660400"/>
                    <a:pt x="4036643" y="660400"/>
                  </a:cubicBezTo>
                  <a:close/>
                </a:path>
              </a:pathLst>
            </a:custGeom>
            <a:solidFill>
              <a:srgbClr val="0C1D5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830639" y="7132671"/>
            <a:ext cx="4626722" cy="1810294"/>
            <a:chOff x="0" y="0"/>
            <a:chExt cx="1687841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0C1D57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579038" y="7132671"/>
            <a:ext cx="4626722" cy="1810294"/>
            <a:chOff x="0" y="0"/>
            <a:chExt cx="1687841" cy="66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0C1D57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4374784" y="209303"/>
            <a:ext cx="9538433" cy="311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1"/>
              </a:lnSpc>
            </a:pPr>
            <a:r>
              <a:rPr lang="en-US" sz="8236" spc="-485" dirty="0">
                <a:solidFill>
                  <a:srgbClr val="0C1D57"/>
                </a:solidFill>
                <a:latin typeface="Montserrat Extra-Bold Italics"/>
              </a:rPr>
              <a:t>NORTH AMERICA</a:t>
            </a:r>
          </a:p>
          <a:p>
            <a:pPr algn="ctr">
              <a:lnSpc>
                <a:spcPts val="8071"/>
              </a:lnSpc>
            </a:pPr>
            <a:r>
              <a:rPr lang="en-US" sz="8236" spc="-485" dirty="0">
                <a:solidFill>
                  <a:srgbClr val="0C1D57"/>
                </a:solidFill>
                <a:latin typeface="Montserrat Extra-Bold Italics"/>
              </a:rPr>
              <a:t>GROWTH STRATEGY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2128" y="7094571"/>
            <a:ext cx="3824986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49" dirty="0">
                <a:solidFill>
                  <a:srgbClr val="FFFFFF"/>
                </a:solidFill>
                <a:latin typeface="Montserrat"/>
              </a:rPr>
              <a:t>Support local customers with local engineering for their  product and processes</a:t>
            </a:r>
          </a:p>
          <a:p>
            <a:pPr algn="ctr">
              <a:lnSpc>
                <a:spcPts val="2800"/>
              </a:lnSpc>
            </a:pPr>
            <a:endParaRPr lang="en-US" sz="2499" spc="49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233057" y="7105683"/>
            <a:ext cx="3821886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49" dirty="0">
                <a:solidFill>
                  <a:srgbClr val="FFFFFF"/>
                </a:solidFill>
                <a:latin typeface="Montserrat"/>
              </a:rPr>
              <a:t>Be prepared for external growth or new green field</a:t>
            </a:r>
          </a:p>
          <a:p>
            <a:pPr algn="ctr">
              <a:lnSpc>
                <a:spcPts val="3499"/>
              </a:lnSpc>
            </a:pPr>
            <a:endParaRPr lang="en-US" sz="2499" spc="49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737778" y="7105683"/>
            <a:ext cx="4309242" cy="2211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49" dirty="0">
                <a:solidFill>
                  <a:srgbClr val="FFFFFF"/>
                </a:solidFill>
                <a:latin typeface="Montserrat"/>
              </a:rPr>
              <a:t>Develop partnership in decorated parts and be ready for in house process </a:t>
            </a:r>
          </a:p>
          <a:p>
            <a:pPr algn="ctr">
              <a:lnSpc>
                <a:spcPts val="3499"/>
              </a:lnSpc>
            </a:pPr>
            <a:r>
              <a:rPr lang="en-US" sz="2499" spc="49" dirty="0">
                <a:solidFill>
                  <a:srgbClr val="FFFFFF"/>
                </a:solidFill>
                <a:latin typeface="Montserrat"/>
              </a:rPr>
              <a:t> products.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7872" y="3144527"/>
            <a:ext cx="16312256" cy="4209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5319"/>
              </a:lnSpc>
              <a:buFont typeface="Arial"/>
              <a:buChar char="•"/>
            </a:pPr>
            <a:r>
              <a:rPr lang="en-US" sz="2799" spc="55" dirty="0">
                <a:solidFill>
                  <a:srgbClr val="0C1D57"/>
                </a:solidFill>
                <a:latin typeface="Montserrat"/>
              </a:rPr>
              <a:t>Develop new markets : EV, Heavy Trucks, new OEM, Industry</a:t>
            </a:r>
          </a:p>
          <a:p>
            <a:pPr marL="647700" lvl="1" indent="-323850">
              <a:lnSpc>
                <a:spcPts val="5700"/>
              </a:lnSpc>
              <a:buFont typeface="Arial"/>
              <a:buChar char="•"/>
            </a:pPr>
            <a:r>
              <a:rPr lang="en-US" sz="3000" spc="60" dirty="0">
                <a:solidFill>
                  <a:srgbClr val="0C1D57"/>
                </a:solidFill>
                <a:latin typeface="Montserrat"/>
              </a:rPr>
              <a:t>Increase offer content : decoration, complex assembly, innovative materials</a:t>
            </a:r>
          </a:p>
          <a:p>
            <a:pPr marL="647700" lvl="1" indent="-323850">
              <a:lnSpc>
                <a:spcPts val="5700"/>
              </a:lnSpc>
              <a:buFont typeface="Arial"/>
              <a:buChar char="•"/>
            </a:pPr>
            <a:r>
              <a:rPr lang="en-US" sz="3000" spc="60" dirty="0">
                <a:solidFill>
                  <a:srgbClr val="0C1D57"/>
                </a:solidFill>
                <a:latin typeface="Montserrat"/>
              </a:rPr>
              <a:t>Develop the Group footprint in the United States and Mexico</a:t>
            </a:r>
          </a:p>
          <a:p>
            <a:pPr marL="647700" lvl="1" indent="-323850">
              <a:lnSpc>
                <a:spcPts val="5700"/>
              </a:lnSpc>
              <a:buFont typeface="Arial"/>
              <a:buChar char="•"/>
            </a:pPr>
            <a:r>
              <a:rPr lang="en-US" sz="3000" spc="60" dirty="0">
                <a:solidFill>
                  <a:srgbClr val="0C1D57"/>
                </a:solidFill>
                <a:latin typeface="Montserrat"/>
              </a:rPr>
              <a:t>Increase focus on large tonnages &gt;1500T and 2K – 3K</a:t>
            </a:r>
          </a:p>
          <a:p>
            <a:pPr marL="647700" lvl="1" indent="-323850">
              <a:lnSpc>
                <a:spcPts val="5700"/>
              </a:lnSpc>
              <a:buFont typeface="Arial"/>
              <a:buChar char="•"/>
            </a:pPr>
            <a:r>
              <a:rPr lang="en-US" sz="3000" spc="60" dirty="0">
                <a:solidFill>
                  <a:srgbClr val="0C1D57"/>
                </a:solidFill>
                <a:latin typeface="Montserrat"/>
              </a:rPr>
              <a:t>Sustain a financial healthy situation to support Customer development needs</a:t>
            </a:r>
          </a:p>
          <a:p>
            <a:pPr>
              <a:lnSpc>
                <a:spcPts val="5700"/>
              </a:lnSpc>
            </a:pPr>
            <a:endParaRPr lang="en-US" sz="3000" spc="60" dirty="0">
              <a:solidFill>
                <a:srgbClr val="0C1D57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D8995-3C4B-E5C3-BBB9-7BAD9FA2A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602" y="-26719"/>
            <a:ext cx="13845687" cy="953430"/>
          </a:xfrm>
        </p:spPr>
        <p:txBody>
          <a:bodyPr/>
          <a:lstStyle/>
          <a:p>
            <a:r>
              <a:rPr lang="en-US" dirty="0">
                <a:latin typeface="Montserrat ExtraBold" panose="00000900000000000000" pitchFamily="2" charset="0"/>
              </a:rPr>
              <a:t>Meet the North America Management Team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B6FEE7-EF78-734C-EFCA-6A01E75909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371600"/>
            <a:fld id="{B41C0ED2-1B60-CE4A-A680-400244A40B45}" type="slidenum">
              <a:rPr lang="fr-FR"/>
              <a:pPr defTabSz="1371600"/>
              <a:t>11</a:t>
            </a:fld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73DDEB-0680-B480-B608-52597CD7A527}"/>
              </a:ext>
            </a:extLst>
          </p:cNvPr>
          <p:cNvSpPr/>
          <p:nvPr/>
        </p:nvSpPr>
        <p:spPr>
          <a:xfrm>
            <a:off x="7689527" y="3450983"/>
            <a:ext cx="2709086" cy="1321931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100" b="1" dirty="0">
                <a:solidFill>
                  <a:prstClr val="white"/>
                </a:solidFill>
                <a:latin typeface="Montserrat" panose="00000500000000000000" pitchFamily="2" charset="0"/>
              </a:rPr>
              <a:t>Eric Le Bozec</a:t>
            </a:r>
          </a:p>
          <a:p>
            <a:pPr algn="ctr" defTabSz="1371600"/>
            <a:r>
              <a:rPr lang="en-US" sz="2100" dirty="0">
                <a:solidFill>
                  <a:prstClr val="white"/>
                </a:solidFill>
                <a:latin typeface="Montserrat" panose="00000500000000000000" pitchFamily="2" charset="0"/>
              </a:rPr>
              <a:t>North America Managing Director</a:t>
            </a:r>
          </a:p>
        </p:txBody>
      </p:sp>
      <p:pic>
        <p:nvPicPr>
          <p:cNvPr id="10" name="Picture 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4DD33CE-97B1-008F-3A74-9C1944550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215" y="5279722"/>
            <a:ext cx="1290356" cy="1706303"/>
          </a:xfrm>
          <a:prstGeom prst="rect">
            <a:avLst/>
          </a:prstGeom>
        </p:spPr>
      </p:pic>
      <p:pic>
        <p:nvPicPr>
          <p:cNvPr id="12" name="Picture 11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1D672CD-97D2-2CB1-16FA-408E65234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094" y="5271107"/>
            <a:ext cx="1290357" cy="1714917"/>
          </a:xfrm>
          <a:prstGeom prst="rect">
            <a:avLst/>
          </a:prstGeom>
        </p:spPr>
      </p:pic>
      <p:pic>
        <p:nvPicPr>
          <p:cNvPr id="16" name="Picture 15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37CDA824-0626-9BCC-E9A0-5D5B9B882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857" y="5250139"/>
            <a:ext cx="1290356" cy="1719236"/>
          </a:xfrm>
          <a:prstGeom prst="rect">
            <a:avLst/>
          </a:prstGeom>
        </p:spPr>
      </p:pic>
      <p:pic>
        <p:nvPicPr>
          <p:cNvPr id="18" name="Picture 17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E2B9A93F-3D39-C5CB-7BC3-CE156BDCF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3905" y="5279722"/>
            <a:ext cx="1290356" cy="1715522"/>
          </a:xfrm>
          <a:prstGeom prst="rect">
            <a:avLst/>
          </a:prstGeom>
        </p:spPr>
      </p:pic>
      <p:pic>
        <p:nvPicPr>
          <p:cNvPr id="20" name="Picture 19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EB0ECDB9-6C91-314D-1AAA-C09CBA59F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5697" y="5279721"/>
            <a:ext cx="1296870" cy="1719237"/>
          </a:xfrm>
          <a:prstGeom prst="rect">
            <a:avLst/>
          </a:prstGeom>
        </p:spPr>
      </p:pic>
      <p:pic>
        <p:nvPicPr>
          <p:cNvPr id="22" name="Picture 21" descr="A person with a beard and glasses&#10;&#10;Description automatically generated with low confidence">
            <a:extLst>
              <a:ext uri="{FF2B5EF4-FFF2-40B4-BE49-F238E27FC236}">
                <a16:creationId xmlns:a16="http://schemas.microsoft.com/office/drawing/2014/main" id="{E103E49D-4FCB-FAE0-CAAC-0B59E5E78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44438" y="5279721"/>
            <a:ext cx="1296872" cy="171923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C61B0F7-CD06-9828-E054-4A254ABC517A}"/>
              </a:ext>
            </a:extLst>
          </p:cNvPr>
          <p:cNvSpPr/>
          <p:nvPr/>
        </p:nvSpPr>
        <p:spPr>
          <a:xfrm>
            <a:off x="2809526" y="7313306"/>
            <a:ext cx="1560365" cy="1119930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b="1" dirty="0">
                <a:solidFill>
                  <a:prstClr val="white"/>
                </a:solidFill>
                <a:latin typeface="Montserrat" panose="00000500000000000000" pitchFamily="2" charset="0"/>
              </a:rPr>
              <a:t>Troy Swalwell</a:t>
            </a:r>
          </a:p>
          <a:p>
            <a:pPr algn="ctr" defTabSz="1371600"/>
            <a:r>
              <a:rPr lang="en-US" dirty="0">
                <a:solidFill>
                  <a:prstClr val="white"/>
                </a:solidFill>
                <a:latin typeface="Montserrat" panose="00000500000000000000" pitchFamily="2" charset="0"/>
              </a:rPr>
              <a:t>Finance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3C3ABE4-8C9A-DC6B-BB97-240C0579B40D}"/>
              </a:ext>
            </a:extLst>
          </p:cNvPr>
          <p:cNvSpPr/>
          <p:nvPr/>
        </p:nvSpPr>
        <p:spPr>
          <a:xfrm>
            <a:off x="4526943" y="7313308"/>
            <a:ext cx="1696659" cy="1119929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b="1" dirty="0">
                <a:solidFill>
                  <a:prstClr val="white"/>
                </a:solidFill>
                <a:latin typeface="Montserrat" panose="00000500000000000000" pitchFamily="2" charset="0"/>
              </a:rPr>
              <a:t>Tim Nixon</a:t>
            </a:r>
          </a:p>
          <a:p>
            <a:pPr algn="ctr" defTabSz="1371600"/>
            <a:r>
              <a:rPr lang="en-US" dirty="0">
                <a:solidFill>
                  <a:prstClr val="white"/>
                </a:solidFill>
                <a:latin typeface="Montserrat" panose="00000500000000000000" pitchFamily="2" charset="0"/>
              </a:rPr>
              <a:t>Engineering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3AD18A5-2D96-5C69-6CB9-5514E75FB114}"/>
              </a:ext>
            </a:extLst>
          </p:cNvPr>
          <p:cNvSpPr/>
          <p:nvPr/>
        </p:nvSpPr>
        <p:spPr>
          <a:xfrm>
            <a:off x="6380655" y="7313308"/>
            <a:ext cx="1696659" cy="1119929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b="1" dirty="0">
                <a:solidFill>
                  <a:prstClr val="white"/>
                </a:solidFill>
                <a:latin typeface="Montserrat" panose="00000500000000000000" pitchFamily="2" charset="0"/>
              </a:rPr>
              <a:t>Heather Pasquinzo</a:t>
            </a:r>
          </a:p>
          <a:p>
            <a:pPr algn="ctr" defTabSz="1371600"/>
            <a:r>
              <a:rPr lang="en-US" dirty="0">
                <a:solidFill>
                  <a:prstClr val="white"/>
                </a:solidFill>
                <a:latin typeface="Montserrat" panose="00000500000000000000" pitchFamily="2" charset="0"/>
              </a:rPr>
              <a:t>Business Unit </a:t>
            </a:r>
            <a:r>
              <a:rPr lang="en-US" dirty="0" err="1">
                <a:solidFill>
                  <a:prstClr val="white"/>
                </a:solidFill>
                <a:latin typeface="Montserrat" panose="00000500000000000000" pitchFamily="2" charset="0"/>
              </a:rPr>
              <a:t>Mgr</a:t>
            </a:r>
            <a:endParaRPr lang="en-US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45C0DA5-55E9-0580-0252-0BA3EB1CF072}"/>
              </a:ext>
            </a:extLst>
          </p:cNvPr>
          <p:cNvSpPr/>
          <p:nvPr/>
        </p:nvSpPr>
        <p:spPr>
          <a:xfrm>
            <a:off x="8245704" y="7313308"/>
            <a:ext cx="1696659" cy="1119929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b="1" dirty="0">
                <a:solidFill>
                  <a:prstClr val="white"/>
                </a:solidFill>
                <a:latin typeface="Montserrat" panose="00000500000000000000" pitchFamily="2" charset="0"/>
              </a:rPr>
              <a:t>Tom Pagano</a:t>
            </a:r>
          </a:p>
          <a:p>
            <a:pPr algn="ctr" defTabSz="1371600"/>
            <a:r>
              <a:rPr lang="en-US" dirty="0">
                <a:solidFill>
                  <a:prstClr val="white"/>
                </a:solidFill>
                <a:latin typeface="Montserrat" panose="00000500000000000000" pitchFamily="2" charset="0"/>
              </a:rPr>
              <a:t>Purchasing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C5C37F5-6D3E-9467-7DD6-709B9CAFFF4E}"/>
              </a:ext>
            </a:extLst>
          </p:cNvPr>
          <p:cNvSpPr/>
          <p:nvPr/>
        </p:nvSpPr>
        <p:spPr>
          <a:xfrm>
            <a:off x="10110753" y="7315405"/>
            <a:ext cx="1696659" cy="1119929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b="1" dirty="0">
                <a:solidFill>
                  <a:prstClr val="white"/>
                </a:solidFill>
                <a:latin typeface="Montserrat" panose="00000500000000000000" pitchFamily="2" charset="0"/>
              </a:rPr>
              <a:t>Garry Allen</a:t>
            </a:r>
          </a:p>
          <a:p>
            <a:pPr algn="ctr" defTabSz="1371600"/>
            <a:r>
              <a:rPr lang="en-US" dirty="0">
                <a:solidFill>
                  <a:prstClr val="white"/>
                </a:solidFill>
                <a:latin typeface="Montserrat" panose="00000500000000000000" pitchFamily="2" charset="0"/>
              </a:rPr>
              <a:t>Quality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F345337-3D8C-B313-070A-4A3DC5FEC276}"/>
              </a:ext>
            </a:extLst>
          </p:cNvPr>
          <p:cNvSpPr/>
          <p:nvPr/>
        </p:nvSpPr>
        <p:spPr>
          <a:xfrm>
            <a:off x="11975802" y="7313306"/>
            <a:ext cx="1696659" cy="1119929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b="1" dirty="0">
                <a:solidFill>
                  <a:prstClr val="white"/>
                </a:solidFill>
                <a:latin typeface="Montserrat" panose="00000500000000000000" pitchFamily="2" charset="0"/>
              </a:rPr>
              <a:t>Bob Pate</a:t>
            </a:r>
          </a:p>
          <a:p>
            <a:pPr algn="ctr" defTabSz="1371600"/>
            <a:r>
              <a:rPr lang="en-US" dirty="0">
                <a:solidFill>
                  <a:prstClr val="white"/>
                </a:solidFill>
                <a:latin typeface="Montserrat" panose="00000500000000000000" pitchFamily="2" charset="0"/>
              </a:rPr>
              <a:t>NB Operations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A5F3F53-7971-523D-8741-A5FAABC0C3E6}"/>
              </a:ext>
            </a:extLst>
          </p:cNvPr>
          <p:cNvSpPr/>
          <p:nvPr/>
        </p:nvSpPr>
        <p:spPr>
          <a:xfrm>
            <a:off x="13840851" y="7302820"/>
            <a:ext cx="1696659" cy="1119929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b="1" dirty="0">
                <a:solidFill>
                  <a:prstClr val="white"/>
                </a:solidFill>
                <a:latin typeface="Montserrat" panose="00000500000000000000" pitchFamily="2" charset="0"/>
              </a:rPr>
              <a:t>Russ Catron</a:t>
            </a:r>
          </a:p>
          <a:p>
            <a:pPr algn="ctr" defTabSz="1371600"/>
            <a:r>
              <a:rPr lang="en-US" dirty="0">
                <a:solidFill>
                  <a:prstClr val="white"/>
                </a:solidFill>
                <a:latin typeface="Montserrat" panose="00000500000000000000" pitchFamily="2" charset="0"/>
              </a:rPr>
              <a:t>KY &amp; MEX Operations</a:t>
            </a:r>
          </a:p>
        </p:txBody>
      </p: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B885A964-D707-9774-321B-F413F52390AD}"/>
              </a:ext>
            </a:extLst>
          </p:cNvPr>
          <p:cNvCxnSpPr>
            <a:cxnSpLocks/>
            <a:stCxn id="27" idx="0"/>
          </p:cNvCxnSpPr>
          <p:nvPr/>
        </p:nvCxnSpPr>
        <p:spPr>
          <a:xfrm rot="5400000" flipH="1" flipV="1">
            <a:off x="9041936" y="1666058"/>
            <a:ext cx="195021" cy="11099475"/>
          </a:xfrm>
          <a:prstGeom prst="bentConnector2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7F9DF78-E4FF-A162-C717-36A3CA6AB06D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5375273" y="7118282"/>
            <a:ext cx="0" cy="195026"/>
          </a:xfrm>
          <a:prstGeom prst="line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21FA2B2-7696-5794-E1BF-D51FA9E15820}"/>
              </a:ext>
            </a:extLst>
          </p:cNvPr>
          <p:cNvCxnSpPr>
            <a:cxnSpLocks/>
            <a:stCxn id="46" idx="0"/>
          </p:cNvCxnSpPr>
          <p:nvPr/>
        </p:nvCxnSpPr>
        <p:spPr>
          <a:xfrm flipH="1" flipV="1">
            <a:off x="7228984" y="7118282"/>
            <a:ext cx="2" cy="195026"/>
          </a:xfrm>
          <a:prstGeom prst="line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82CA081-5AB0-FF81-1743-AE3E5755BAF7}"/>
              </a:ext>
            </a:extLst>
          </p:cNvPr>
          <p:cNvCxnSpPr>
            <a:cxnSpLocks/>
            <a:stCxn id="47" idx="0"/>
          </p:cNvCxnSpPr>
          <p:nvPr/>
        </p:nvCxnSpPr>
        <p:spPr>
          <a:xfrm flipH="1" flipV="1">
            <a:off x="9094033" y="7118282"/>
            <a:ext cx="2" cy="195026"/>
          </a:xfrm>
          <a:prstGeom prst="line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C675AE4-7F53-B131-A9C7-2ADC911019C7}"/>
              </a:ext>
            </a:extLst>
          </p:cNvPr>
          <p:cNvCxnSpPr>
            <a:stCxn id="48" idx="0"/>
          </p:cNvCxnSpPr>
          <p:nvPr/>
        </p:nvCxnSpPr>
        <p:spPr>
          <a:xfrm flipH="1" flipV="1">
            <a:off x="10955476" y="7118282"/>
            <a:ext cx="3608" cy="197123"/>
          </a:xfrm>
          <a:prstGeom prst="line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700FDD1-9174-8411-38A7-149065B3A5DF}"/>
              </a:ext>
            </a:extLst>
          </p:cNvPr>
          <p:cNvCxnSpPr>
            <a:cxnSpLocks/>
            <a:stCxn id="49" idx="0"/>
          </p:cNvCxnSpPr>
          <p:nvPr/>
        </p:nvCxnSpPr>
        <p:spPr>
          <a:xfrm flipV="1">
            <a:off x="12824132" y="7118282"/>
            <a:ext cx="0" cy="195024"/>
          </a:xfrm>
          <a:prstGeom prst="line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61445E5-4934-0B0F-A6B9-5A91C51141B2}"/>
              </a:ext>
            </a:extLst>
          </p:cNvPr>
          <p:cNvCxnSpPr>
            <a:cxnSpLocks/>
            <a:endCxn id="4" idx="2"/>
          </p:cNvCxnSpPr>
          <p:nvPr/>
        </p:nvCxnSpPr>
        <p:spPr>
          <a:xfrm flipH="1" flipV="1">
            <a:off x="9044071" y="4772913"/>
            <a:ext cx="4556" cy="488547"/>
          </a:xfrm>
          <a:prstGeom prst="line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3395F58-E2F1-372D-2E21-D4A197065F56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14689181" y="7118282"/>
            <a:ext cx="0" cy="184538"/>
          </a:xfrm>
          <a:prstGeom prst="line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862E3E70-4A66-A687-0AF6-D8CF7585C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2024" y="5228984"/>
            <a:ext cx="1290357" cy="1730268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7744AB2-A4D3-6F1D-0D1B-42C096CE60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8857" y="1549914"/>
            <a:ext cx="1290357" cy="171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95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7DDEA-5FD7-0029-CE69-755CE37B3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446" y="1692"/>
            <a:ext cx="7493444" cy="2186874"/>
          </a:xfrm>
        </p:spPr>
        <p:txBody>
          <a:bodyPr>
            <a:normAutofit/>
          </a:bodyPr>
          <a:lstStyle/>
          <a:p>
            <a:r>
              <a:rPr lang="en-US" sz="4200" dirty="0">
                <a:latin typeface="Montserrat ExtraBold" panose="00000900000000000000" pitchFamily="2" charset="0"/>
              </a:rPr>
              <a:t>Meet the Sales and Program Management Team </a:t>
            </a:r>
            <a:r>
              <a:rPr lang="en-US" dirty="0">
                <a:latin typeface="Montserrat ExtraBold" panose="00000900000000000000" pitchFamily="2" charset="0"/>
              </a:rPr>
              <a:t>North</a:t>
            </a:r>
            <a:r>
              <a:rPr lang="en-US" sz="4200" dirty="0">
                <a:latin typeface="Montserrat ExtraBold" panose="00000900000000000000" pitchFamily="2" charset="0"/>
              </a:rPr>
              <a:t> America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FFF2AD-B5E0-20F5-FC42-13E9FF89C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371600"/>
            <a:fld id="{B41C0ED2-1B60-CE4A-A680-400244A40B45}" type="slidenum">
              <a:rPr lang="fr-FR"/>
              <a:pPr defTabSz="1371600"/>
              <a:t>12</a:t>
            </a:fld>
            <a:endParaRPr lang="fr-FR" dirty="0"/>
          </a:p>
        </p:txBody>
      </p:sp>
      <p:pic>
        <p:nvPicPr>
          <p:cNvPr id="32" name="Picture 3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62296FF-3536-5726-129A-29D2C485C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1" y="4199942"/>
            <a:ext cx="1494641" cy="170784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8844FCD-5D6F-B6DA-B3C9-30F565B65EA9}"/>
              </a:ext>
            </a:extLst>
          </p:cNvPr>
          <p:cNvSpPr/>
          <p:nvPr/>
        </p:nvSpPr>
        <p:spPr>
          <a:xfrm>
            <a:off x="10217379" y="366395"/>
            <a:ext cx="2317521" cy="1443036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TBD</a:t>
            </a:r>
          </a:p>
          <a:p>
            <a:pPr algn="ctr" defTabSz="1371600"/>
            <a:r>
              <a:rPr lang="en-US" sz="2400" dirty="0">
                <a:solidFill>
                  <a:prstClr val="white"/>
                </a:solidFill>
                <a:latin typeface="Montserrat" panose="00000500000000000000" pitchFamily="2" charset="0"/>
              </a:rPr>
              <a:t>Account Manager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09E72E0-7827-9853-7E9D-8FEE3D75EF65}"/>
              </a:ext>
            </a:extLst>
          </p:cNvPr>
          <p:cNvSpPr/>
          <p:nvPr/>
        </p:nvSpPr>
        <p:spPr>
          <a:xfrm>
            <a:off x="10217379" y="3553701"/>
            <a:ext cx="2317521" cy="1443036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Scott Armstrong</a:t>
            </a:r>
          </a:p>
          <a:p>
            <a:pPr algn="ctr" defTabSz="1371600"/>
            <a:r>
              <a:rPr lang="en-US" sz="2400" dirty="0">
                <a:solidFill>
                  <a:prstClr val="white"/>
                </a:solidFill>
                <a:latin typeface="Montserrat" panose="00000500000000000000" pitchFamily="2" charset="0"/>
              </a:rPr>
              <a:t>Key Program Manager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6110776-842C-B71D-7712-77ED792BDEAA}"/>
              </a:ext>
            </a:extLst>
          </p:cNvPr>
          <p:cNvSpPr/>
          <p:nvPr/>
        </p:nvSpPr>
        <p:spPr>
          <a:xfrm>
            <a:off x="10233812" y="5182596"/>
            <a:ext cx="2317521" cy="1443036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Josh Covault</a:t>
            </a:r>
          </a:p>
          <a:p>
            <a:pPr algn="ctr" defTabSz="1371600"/>
            <a:r>
              <a:rPr lang="en-US" sz="2400" dirty="0">
                <a:solidFill>
                  <a:prstClr val="white"/>
                </a:solidFill>
                <a:latin typeface="Montserrat" panose="00000500000000000000" pitchFamily="2" charset="0"/>
              </a:rPr>
              <a:t>Account Manager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AE11DE-1DBD-B86E-7363-5344A539C800}"/>
              </a:ext>
            </a:extLst>
          </p:cNvPr>
          <p:cNvSpPr/>
          <p:nvPr/>
        </p:nvSpPr>
        <p:spPr>
          <a:xfrm>
            <a:off x="10217379" y="6804506"/>
            <a:ext cx="2317521" cy="1443036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Scott DesAutel</a:t>
            </a:r>
          </a:p>
          <a:p>
            <a:pPr algn="ctr" defTabSz="1371600"/>
            <a:r>
              <a:rPr lang="en-US" sz="2400" dirty="0">
                <a:solidFill>
                  <a:prstClr val="white"/>
                </a:solidFill>
                <a:latin typeface="Montserrat" panose="00000500000000000000" pitchFamily="2" charset="0"/>
              </a:rPr>
              <a:t>Account Manager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C933038-E947-1A62-D8C6-9D56A653FB27}"/>
              </a:ext>
            </a:extLst>
          </p:cNvPr>
          <p:cNvSpPr/>
          <p:nvPr/>
        </p:nvSpPr>
        <p:spPr>
          <a:xfrm>
            <a:off x="10233812" y="8386412"/>
            <a:ext cx="2317521" cy="1443036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TBD</a:t>
            </a:r>
          </a:p>
          <a:p>
            <a:pPr algn="ctr" defTabSz="1371600"/>
            <a:r>
              <a:rPr lang="en-US" sz="2400" dirty="0">
                <a:solidFill>
                  <a:prstClr val="white"/>
                </a:solidFill>
                <a:latin typeface="Montserrat" panose="00000500000000000000" pitchFamily="2" charset="0"/>
              </a:rPr>
              <a:t>Sales Associate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1CFEFB2-703D-4BCD-230C-836705089A30}"/>
              </a:ext>
            </a:extLst>
          </p:cNvPr>
          <p:cNvSpPr/>
          <p:nvPr/>
        </p:nvSpPr>
        <p:spPr>
          <a:xfrm>
            <a:off x="10223127" y="1964810"/>
            <a:ext cx="2317521" cy="1443036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Chris Hines</a:t>
            </a:r>
          </a:p>
          <a:p>
            <a:pPr algn="ctr" defTabSz="1371600"/>
            <a:r>
              <a:rPr lang="en-US" sz="2400" dirty="0">
                <a:solidFill>
                  <a:prstClr val="white"/>
                </a:solidFill>
                <a:latin typeface="Montserrat" panose="00000500000000000000" pitchFamily="2" charset="0"/>
              </a:rPr>
              <a:t>Account Manager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7F12A61-8DAA-0279-85F9-B5DA3462310D}"/>
              </a:ext>
            </a:extLst>
          </p:cNvPr>
          <p:cNvSpPr/>
          <p:nvPr/>
        </p:nvSpPr>
        <p:spPr>
          <a:xfrm>
            <a:off x="14744624" y="2686328"/>
            <a:ext cx="2317521" cy="1443036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Aaron Prout</a:t>
            </a:r>
          </a:p>
          <a:p>
            <a:pPr algn="ctr" defTabSz="1371600"/>
            <a:r>
              <a:rPr lang="en-US" sz="2400" dirty="0">
                <a:solidFill>
                  <a:prstClr val="white"/>
                </a:solidFill>
                <a:latin typeface="Montserrat" panose="00000500000000000000" pitchFamily="2" charset="0"/>
              </a:rPr>
              <a:t>Program Manager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CB89CE-B92A-A9A2-84EE-F703CBCCA48F}"/>
              </a:ext>
            </a:extLst>
          </p:cNvPr>
          <p:cNvSpPr/>
          <p:nvPr/>
        </p:nvSpPr>
        <p:spPr>
          <a:xfrm>
            <a:off x="14744624" y="4465842"/>
            <a:ext cx="2317521" cy="1443036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April Briones</a:t>
            </a:r>
          </a:p>
          <a:p>
            <a:pPr algn="ctr" defTabSz="1371600"/>
            <a:r>
              <a:rPr lang="en-US" sz="2400" dirty="0">
                <a:solidFill>
                  <a:prstClr val="white"/>
                </a:solidFill>
                <a:latin typeface="Montserrat" panose="00000500000000000000" pitchFamily="2" charset="0"/>
              </a:rPr>
              <a:t>Packaging Engineer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C901C9-E88B-2D58-FAB2-2C4067604D2B}"/>
              </a:ext>
            </a:extLst>
          </p:cNvPr>
          <p:cNvSpPr/>
          <p:nvPr/>
        </p:nvSpPr>
        <p:spPr>
          <a:xfrm>
            <a:off x="1821704" y="4186602"/>
            <a:ext cx="2317521" cy="1722276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Eric Le Bozec</a:t>
            </a:r>
          </a:p>
          <a:p>
            <a:pPr algn="ctr" defTabSz="1371600"/>
            <a:r>
              <a:rPr lang="en-US" sz="2400" dirty="0">
                <a:solidFill>
                  <a:prstClr val="white"/>
                </a:solidFill>
                <a:latin typeface="Montserrat" panose="00000500000000000000" pitchFamily="2" charset="0"/>
              </a:rPr>
              <a:t>GM NA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6B857B4-FD4C-A7EF-D767-57938015A1B2}"/>
              </a:ext>
            </a:extLst>
          </p:cNvPr>
          <p:cNvSpPr/>
          <p:nvPr/>
        </p:nvSpPr>
        <p:spPr>
          <a:xfrm>
            <a:off x="6061361" y="4186603"/>
            <a:ext cx="2317521" cy="1707842"/>
          </a:xfrm>
          <a:prstGeom prst="rect">
            <a:avLst/>
          </a:prstGeom>
          <a:solidFill>
            <a:srgbClr val="00B0EB"/>
          </a:solidFill>
          <a:ln>
            <a:solidFill>
              <a:srgbClr val="0B2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400" b="1" dirty="0">
                <a:solidFill>
                  <a:prstClr val="white"/>
                </a:solidFill>
                <a:latin typeface="Montserrat" panose="00000500000000000000" pitchFamily="2" charset="0"/>
              </a:rPr>
              <a:t>Heather Pasquinzo</a:t>
            </a:r>
          </a:p>
          <a:p>
            <a:pPr algn="ctr" defTabSz="1371600"/>
            <a:r>
              <a:rPr lang="en-US" sz="2400" dirty="0">
                <a:solidFill>
                  <a:prstClr val="white"/>
                </a:solidFill>
                <a:latin typeface="Montserrat" panose="00000500000000000000" pitchFamily="2" charset="0"/>
              </a:rPr>
              <a:t>BU MGR NA</a:t>
            </a:r>
          </a:p>
        </p:txBody>
      </p: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44183852-0195-FBAE-5CE2-41A65E34B64F}"/>
              </a:ext>
            </a:extLst>
          </p:cNvPr>
          <p:cNvCxnSpPr>
            <a:cxnSpLocks/>
          </p:cNvCxnSpPr>
          <p:nvPr/>
        </p:nvCxnSpPr>
        <p:spPr>
          <a:xfrm flipV="1">
            <a:off x="8395318" y="1095129"/>
            <a:ext cx="1838498" cy="3952611"/>
          </a:xfrm>
          <a:prstGeom prst="bentConnector3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FDA93010-1209-0CC4-3332-D39107065FF8}"/>
              </a:ext>
            </a:extLst>
          </p:cNvPr>
          <p:cNvCxnSpPr>
            <a:stCxn id="48" idx="3"/>
            <a:endCxn id="43" idx="1"/>
          </p:cNvCxnSpPr>
          <p:nvPr/>
        </p:nvCxnSpPr>
        <p:spPr>
          <a:xfrm>
            <a:off x="8378882" y="5040524"/>
            <a:ext cx="1854930" cy="4067406"/>
          </a:xfrm>
          <a:prstGeom prst="bentConnector3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7EC9473-066E-D21B-E086-207328F76995}"/>
              </a:ext>
            </a:extLst>
          </p:cNvPr>
          <p:cNvCxnSpPr>
            <a:stCxn id="44" idx="1"/>
          </p:cNvCxnSpPr>
          <p:nvPr/>
        </p:nvCxnSpPr>
        <p:spPr>
          <a:xfrm flipH="1" flipV="1">
            <a:off x="9309513" y="2681566"/>
            <a:ext cx="913614" cy="4763"/>
          </a:xfrm>
          <a:prstGeom prst="line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9D64A43-3C95-372F-4D28-DE6F52B4E9C6}"/>
              </a:ext>
            </a:extLst>
          </p:cNvPr>
          <p:cNvCxnSpPr>
            <a:stCxn id="40" idx="1"/>
          </p:cNvCxnSpPr>
          <p:nvPr/>
        </p:nvCxnSpPr>
        <p:spPr>
          <a:xfrm flipH="1" flipV="1">
            <a:off x="9309513" y="4274438"/>
            <a:ext cx="907866" cy="782"/>
          </a:xfrm>
          <a:prstGeom prst="line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A36BED8-F3DD-56C5-6F54-F58B82FC16AA}"/>
              </a:ext>
            </a:extLst>
          </p:cNvPr>
          <p:cNvCxnSpPr>
            <a:stCxn id="21" idx="3"/>
          </p:cNvCxnSpPr>
          <p:nvPr/>
        </p:nvCxnSpPr>
        <p:spPr>
          <a:xfrm flipH="1" flipV="1">
            <a:off x="9309513" y="5894444"/>
            <a:ext cx="919362" cy="9671"/>
          </a:xfrm>
          <a:prstGeom prst="line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A481FC3-83A8-46B3-F028-220EB455A107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9309513" y="7509515"/>
            <a:ext cx="907866" cy="16509"/>
          </a:xfrm>
          <a:prstGeom prst="line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24B916C-ADF7-7E98-9E7D-D315F9AF4BF0}"/>
              </a:ext>
            </a:extLst>
          </p:cNvPr>
          <p:cNvCxnSpPr>
            <a:stCxn id="47" idx="3"/>
            <a:endCxn id="48" idx="1"/>
          </p:cNvCxnSpPr>
          <p:nvPr/>
        </p:nvCxnSpPr>
        <p:spPr>
          <a:xfrm flipV="1">
            <a:off x="4139225" y="5040524"/>
            <a:ext cx="1922136" cy="7217"/>
          </a:xfrm>
          <a:prstGeom prst="line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2F6C16B3-82D2-A25F-C682-3B54B8EA08BB}"/>
              </a:ext>
            </a:extLst>
          </p:cNvPr>
          <p:cNvCxnSpPr>
            <a:cxnSpLocks/>
            <a:stCxn id="40" idx="3"/>
            <a:endCxn id="45" idx="2"/>
          </p:cNvCxnSpPr>
          <p:nvPr/>
        </p:nvCxnSpPr>
        <p:spPr>
          <a:xfrm flipV="1">
            <a:off x="12534900" y="4129364"/>
            <a:ext cx="3368484" cy="145856"/>
          </a:xfrm>
          <a:prstGeom prst="bentConnector2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F2CAE6AF-00D2-CC84-FF3D-FC2B568DEEBD}"/>
              </a:ext>
            </a:extLst>
          </p:cNvPr>
          <p:cNvCxnSpPr>
            <a:cxnSpLocks/>
            <a:stCxn id="40" idx="3"/>
            <a:endCxn id="46" idx="0"/>
          </p:cNvCxnSpPr>
          <p:nvPr/>
        </p:nvCxnSpPr>
        <p:spPr>
          <a:xfrm>
            <a:off x="12534900" y="4275219"/>
            <a:ext cx="3368484" cy="190623"/>
          </a:xfrm>
          <a:prstGeom prst="bentConnector2">
            <a:avLst/>
          </a:prstGeom>
          <a:ln>
            <a:solidFill>
              <a:srgbClr val="0B2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773EC48-8EAE-86FE-2322-6AB8D7298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1968" y="2686328"/>
            <a:ext cx="1262657" cy="1443036"/>
          </a:xfrm>
          <a:prstGeom prst="rect">
            <a:avLst/>
          </a:prstGeom>
        </p:spPr>
      </p:pic>
      <p:pic>
        <p:nvPicPr>
          <p:cNvPr id="15" name="Picture 1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EAB72B3-E68B-C787-33D9-63FFB7C5C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1968" y="4465844"/>
            <a:ext cx="1268402" cy="1443035"/>
          </a:xfrm>
          <a:prstGeom prst="rect">
            <a:avLst/>
          </a:prstGeom>
        </p:spPr>
      </p:pic>
      <p:pic>
        <p:nvPicPr>
          <p:cNvPr id="19" name="Picture 18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2112E1C-7551-FD5A-6456-EDABD785C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6721" y="4197756"/>
            <a:ext cx="1494641" cy="1711122"/>
          </a:xfrm>
          <a:prstGeom prst="rect">
            <a:avLst/>
          </a:prstGeom>
        </p:spPr>
      </p:pic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0367D80-AF68-F301-A2B1-90299AEED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0474" y="5182596"/>
            <a:ext cx="1268402" cy="1443036"/>
          </a:xfrm>
          <a:prstGeom prst="rect">
            <a:avLst/>
          </a:prstGeom>
        </p:spPr>
      </p:pic>
      <p:pic>
        <p:nvPicPr>
          <p:cNvPr id="25" name="Picture 2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F602FAEC-EA79-FF0C-C3F1-862CBA36C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1159" y="3558464"/>
            <a:ext cx="1262657" cy="1443036"/>
          </a:xfrm>
          <a:prstGeom prst="rect">
            <a:avLst/>
          </a:prstGeom>
        </p:spPr>
      </p:pic>
      <p:pic>
        <p:nvPicPr>
          <p:cNvPr id="27" name="Picture 26" descr="A picture containing wall, person, person, indoor&#10;&#10;Description automatically generated">
            <a:extLst>
              <a:ext uri="{FF2B5EF4-FFF2-40B4-BE49-F238E27FC236}">
                <a16:creationId xmlns:a16="http://schemas.microsoft.com/office/drawing/2014/main" id="{35E11419-E247-2CE5-46F2-44517983E5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0474" y="6787997"/>
            <a:ext cx="1273338" cy="1443036"/>
          </a:xfrm>
          <a:prstGeom prst="rect">
            <a:avLst/>
          </a:prstGeom>
        </p:spPr>
      </p:pic>
      <p:pic>
        <p:nvPicPr>
          <p:cNvPr id="5" name="Picture 4" descr="A person with a beard and glasses&#10;&#10;Description automatically generated with medium confidence">
            <a:extLst>
              <a:ext uri="{FF2B5EF4-FFF2-40B4-BE49-F238E27FC236}">
                <a16:creationId xmlns:a16="http://schemas.microsoft.com/office/drawing/2014/main" id="{3B40223E-F12B-7612-3F16-49FF3BFFAE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508" y="1956556"/>
            <a:ext cx="1268401" cy="143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09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082240" y="1628876"/>
            <a:ext cx="4626722" cy="1810294"/>
            <a:chOff x="0" y="0"/>
            <a:chExt cx="1687841" cy="66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632578" y="7448006"/>
            <a:ext cx="4626722" cy="1810294"/>
            <a:chOff x="0" y="0"/>
            <a:chExt cx="1687841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55422" y="1654922"/>
            <a:ext cx="6977156" cy="69771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07239">
            <a:off x="10339641" y="7796868"/>
            <a:ext cx="1675183" cy="8313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07239" flipH="1" flipV="1">
            <a:off x="6064753" y="2118368"/>
            <a:ext cx="1675183" cy="8313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853862" y="3161538"/>
            <a:ext cx="6580275" cy="4135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1"/>
              </a:lnSpc>
            </a:pPr>
            <a:r>
              <a:rPr lang="en-US" sz="8236" spc="-485" dirty="0">
                <a:solidFill>
                  <a:srgbClr val="FFFFFF"/>
                </a:solidFill>
                <a:latin typeface="Montserrat Extra-Bold"/>
              </a:rPr>
              <a:t>FIVE LOCATIONS IN NORTH AMERICA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3108" y="1779007"/>
            <a:ext cx="3824986" cy="146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55" dirty="0">
                <a:solidFill>
                  <a:srgbClr val="0C1D57"/>
                </a:solidFill>
                <a:latin typeface="Montserrat"/>
              </a:rPr>
              <a:t>Plastivaloire America Company Headquarters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7430" y="999483"/>
            <a:ext cx="5256342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 Extra-Bold"/>
              </a:rPr>
              <a:t>Auburn Hills, Michigan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33446" y="6829445"/>
            <a:ext cx="382498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 Extra-Bold"/>
              </a:rPr>
              <a:t>Puebla, Mexico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98953" flipH="1" flipV="1">
            <a:off x="5749683" y="7471244"/>
            <a:ext cx="1675183" cy="8313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18296">
            <a:off x="10940851" y="2116640"/>
            <a:ext cx="1675183" cy="83131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2712780" y="1028700"/>
            <a:ext cx="4626722" cy="1810294"/>
            <a:chOff x="0" y="0"/>
            <a:chExt cx="1687841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504825" y="7886899"/>
            <a:ext cx="4626722" cy="1810294"/>
            <a:chOff x="0" y="0"/>
            <a:chExt cx="1687841" cy="660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826228" y="7260211"/>
            <a:ext cx="3983917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 Extra-Bold"/>
              </a:rPr>
              <a:t>Danville, Kentucky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86147" y="408833"/>
            <a:ext cx="5079989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 Extra-Bold"/>
              </a:rPr>
              <a:t>San Luis Potosí, Mexico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90015" y="4509358"/>
            <a:ext cx="4626722" cy="1810294"/>
            <a:chOff x="0" y="0"/>
            <a:chExt cx="1687841" cy="660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27097" y="3880708"/>
            <a:ext cx="5382178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 Extra-Bold"/>
              </a:rPr>
              <a:t>New Baltimore, Michigan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21665" y="4862312"/>
            <a:ext cx="4163422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55" dirty="0">
                <a:solidFill>
                  <a:srgbClr val="0C1D57"/>
                </a:solidFill>
                <a:latin typeface="Montserrat"/>
              </a:rPr>
              <a:t>Production Center</a:t>
            </a:r>
          </a:p>
          <a:p>
            <a:pPr algn="ctr">
              <a:lnSpc>
                <a:spcPts val="3919"/>
              </a:lnSpc>
            </a:pPr>
            <a:r>
              <a:rPr lang="en-US" sz="2799" spc="55" dirty="0">
                <a:solidFill>
                  <a:srgbClr val="0C1D57"/>
                </a:solidFill>
                <a:latin typeface="Montserrat"/>
              </a:rPr>
              <a:t> 200,000 sq/ft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4556" flipH="1" flipV="1">
            <a:off x="4887231" y="4954023"/>
            <a:ext cx="1675183" cy="83131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736475" y="8252188"/>
            <a:ext cx="4163422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55" dirty="0">
                <a:solidFill>
                  <a:srgbClr val="0C1D57"/>
                </a:solidFill>
                <a:latin typeface="Montserrat"/>
              </a:rPr>
              <a:t>Production Center</a:t>
            </a:r>
          </a:p>
          <a:p>
            <a:pPr algn="ctr">
              <a:lnSpc>
                <a:spcPts val="3919"/>
              </a:lnSpc>
            </a:pPr>
            <a:r>
              <a:rPr lang="en-US" sz="2799" spc="55" dirty="0">
                <a:solidFill>
                  <a:srgbClr val="0C1D57"/>
                </a:solidFill>
                <a:latin typeface="Montserrat"/>
              </a:rPr>
              <a:t>100,000 sq/ft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944430" y="1319267"/>
            <a:ext cx="4163422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55" dirty="0">
                <a:solidFill>
                  <a:srgbClr val="0C1D57"/>
                </a:solidFill>
                <a:latin typeface="Montserrat"/>
              </a:rPr>
              <a:t>Production Center</a:t>
            </a:r>
          </a:p>
          <a:p>
            <a:pPr algn="ctr">
              <a:lnSpc>
                <a:spcPts val="3919"/>
              </a:lnSpc>
            </a:pPr>
            <a:r>
              <a:rPr lang="en-US" sz="2799" spc="55" dirty="0">
                <a:solidFill>
                  <a:srgbClr val="0C1D57"/>
                </a:solidFill>
                <a:latin typeface="Montserrat"/>
              </a:rPr>
              <a:t>110,000 sq/ft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64228" y="7845788"/>
            <a:ext cx="4163422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55" dirty="0">
                <a:solidFill>
                  <a:srgbClr val="0C1D57"/>
                </a:solidFill>
                <a:latin typeface="Montserrat"/>
              </a:rPr>
              <a:t>Production Center</a:t>
            </a:r>
          </a:p>
          <a:p>
            <a:pPr algn="ctr">
              <a:lnSpc>
                <a:spcPts val="3919"/>
              </a:lnSpc>
            </a:pPr>
            <a:r>
              <a:rPr lang="en-US" sz="2799" spc="55" dirty="0">
                <a:solidFill>
                  <a:srgbClr val="0C1D57"/>
                </a:solidFill>
                <a:latin typeface="Montserrat"/>
              </a:rPr>
              <a:t>210,000 sq/ft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0282" y="1028700"/>
            <a:ext cx="16187435" cy="918131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01135" y="-76398"/>
            <a:ext cx="16485728" cy="831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C1D57"/>
                </a:solidFill>
                <a:latin typeface="Montserrat ExtraBold" panose="00000900000000000000" pitchFamily="2" charset="0"/>
              </a:rPr>
              <a:t>United States Headquarters/Production Centers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18135" y="3678843"/>
            <a:ext cx="155510" cy="2529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62625" y="3678843"/>
            <a:ext cx="155510" cy="252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107115" y="5492874"/>
            <a:ext cx="155510" cy="252963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4828805">
            <a:off x="11224790" y="7366737"/>
            <a:ext cx="3324081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8" name="AutoShape 8"/>
          <p:cNvSpPr/>
          <p:nvPr/>
        </p:nvSpPr>
        <p:spPr>
          <a:xfrm rot="7136674">
            <a:off x="13124874" y="2987381"/>
            <a:ext cx="1466701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9" name="AutoShape 9"/>
          <p:cNvSpPr/>
          <p:nvPr/>
        </p:nvSpPr>
        <p:spPr>
          <a:xfrm rot="3038574">
            <a:off x="10943320" y="2550874"/>
            <a:ext cx="2816282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0" name="TextBox 10"/>
          <p:cNvSpPr txBox="1"/>
          <p:nvPr/>
        </p:nvSpPr>
        <p:spPr>
          <a:xfrm>
            <a:off x="9272051" y="971550"/>
            <a:ext cx="399789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"/>
              </a:rPr>
              <a:t>Auburn Hills, MI (HQ)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73609" y="1855097"/>
            <a:ext cx="353191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"/>
              </a:rPr>
              <a:t>New Baltimore, MI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56133" y="8972550"/>
            <a:ext cx="223495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"/>
              </a:rPr>
              <a:t>Danville, KY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4A5C02C-64F6-70EE-973F-588D0AFAB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083447"/>
              </p:ext>
            </p:extLst>
          </p:nvPr>
        </p:nvGraphicFramePr>
        <p:xfrm>
          <a:off x="2171700" y="914400"/>
          <a:ext cx="13944600" cy="8458200"/>
        </p:xfrm>
        <a:graphic>
          <a:graphicData uri="http://schemas.openxmlformats.org/drawingml/2006/table">
            <a:tbl>
              <a:tblPr/>
              <a:tblGrid>
                <a:gridCol w="3486150">
                  <a:extLst>
                    <a:ext uri="{9D8B030D-6E8A-4147-A177-3AD203B41FA5}">
                      <a16:colId xmlns:a16="http://schemas.microsoft.com/office/drawing/2014/main" val="2340525740"/>
                    </a:ext>
                  </a:extLst>
                </a:gridCol>
                <a:gridCol w="445976">
                  <a:extLst>
                    <a:ext uri="{9D8B030D-6E8A-4147-A177-3AD203B41FA5}">
                      <a16:colId xmlns:a16="http://schemas.microsoft.com/office/drawing/2014/main" val="638518396"/>
                    </a:ext>
                  </a:extLst>
                </a:gridCol>
                <a:gridCol w="3040174">
                  <a:extLst>
                    <a:ext uri="{9D8B030D-6E8A-4147-A177-3AD203B41FA5}">
                      <a16:colId xmlns:a16="http://schemas.microsoft.com/office/drawing/2014/main" val="2936280771"/>
                    </a:ext>
                  </a:extLst>
                </a:gridCol>
                <a:gridCol w="3486150">
                  <a:extLst>
                    <a:ext uri="{9D8B030D-6E8A-4147-A177-3AD203B41FA5}">
                      <a16:colId xmlns:a16="http://schemas.microsoft.com/office/drawing/2014/main" val="3490919691"/>
                    </a:ext>
                  </a:extLst>
                </a:gridCol>
                <a:gridCol w="3486150">
                  <a:extLst>
                    <a:ext uri="{9D8B030D-6E8A-4147-A177-3AD203B41FA5}">
                      <a16:colId xmlns:a16="http://schemas.microsoft.com/office/drawing/2014/main" val="2241394750"/>
                    </a:ext>
                  </a:extLst>
                </a:gridCol>
              </a:tblGrid>
              <a:tr h="439189">
                <a:tc rowSpan="3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New Baltimore, Michigan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395A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New Baltimore, Michigan </a:t>
                      </a:r>
                      <a:endParaRPr lang="en-US" sz="2400" dirty="0"/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395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750295"/>
                  </a:ext>
                </a:extLst>
              </a:tr>
              <a:tr h="75511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Surfaces (sq/ft)</a:t>
                      </a:r>
                    </a:p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(m2)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Surfaces (sq/ft)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(m</a:t>
                      </a:r>
                      <a:r>
                        <a:rPr lang="en-US" sz="2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  <a:endParaRPr lang="en-US" sz="2400" dirty="0"/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Employment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303808"/>
                  </a:ext>
                </a:extLst>
              </a:tr>
              <a:tr h="240903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Workshop: 80,000 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(7,300 m^2)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Warehouses: 120,000 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(10,700 m^2)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Workshop: 80,000 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(7,300 m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</a:p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Warehouses: 120,000 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(10,700 m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Total: 200,000</a:t>
                      </a:r>
                    </a:p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(18,000 m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153 Employees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742977"/>
                  </a:ext>
                </a:extLst>
              </a:tr>
              <a:tr h="439189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Activities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907454"/>
                  </a:ext>
                </a:extLst>
              </a:tr>
              <a:tr h="431758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Thermoplastic Injection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Other Processes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29288"/>
                  </a:ext>
                </a:extLst>
              </a:tr>
              <a:tr h="1378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Presses: 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140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3900 T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Overmolding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Gas Injection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Sequential Injection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Welding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Assembly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Hot Stamping 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739316"/>
                  </a:ext>
                </a:extLst>
              </a:tr>
              <a:tr h="439189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Main Customers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193181"/>
                  </a:ext>
                </a:extLst>
              </a:tr>
              <a:tr h="4317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T1 Auto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OEM Auto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Industry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340431"/>
                  </a:ext>
                </a:extLst>
              </a:tr>
              <a:tr h="8635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Magna, Valeo, TI, Forvia, POCES</a:t>
                      </a:r>
                    </a:p>
                  </a:txBody>
                  <a:tcPr marL="4763" marR="4763" marT="4763" marB="0" anchor="ctr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Stellantis, FORD, GM, TESLA, VOLVO TRUCKS 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Target / Dematic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37433"/>
                  </a:ext>
                </a:extLst>
              </a:tr>
              <a:tr h="439189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Quality Scope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522871"/>
                  </a:ext>
                </a:extLst>
              </a:tr>
              <a:tr h="431758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ISO 9001 / IATF 16949/ ISO 14001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2917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0C25178-E5C7-2EF4-8115-6C59ED119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562100"/>
            <a:ext cx="3924300" cy="22424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9592" y="273303"/>
            <a:ext cx="3049226" cy="3049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53531" y="207553"/>
            <a:ext cx="3049226" cy="30492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53616" y="2623150"/>
            <a:ext cx="5163805" cy="2904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0847" t="25132" r="11696" b="26219"/>
          <a:stretch>
            <a:fillRect/>
          </a:stretch>
        </p:blipFill>
        <p:spPr>
          <a:xfrm>
            <a:off x="14789315" y="912553"/>
            <a:ext cx="3732428" cy="23442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5364" t="15883" r="5387" b="19502"/>
          <a:stretch>
            <a:fillRect/>
          </a:stretch>
        </p:blipFill>
        <p:spPr>
          <a:xfrm>
            <a:off x="10613268" y="2663900"/>
            <a:ext cx="4905376" cy="26635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1764" t="32742" r="10779" b="31383"/>
          <a:stretch>
            <a:fillRect/>
          </a:stretch>
        </p:blipFill>
        <p:spPr>
          <a:xfrm>
            <a:off x="14281963" y="6769024"/>
            <a:ext cx="3905378" cy="1808807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 rot="1059249">
            <a:off x="1788027" y="3083648"/>
            <a:ext cx="3036876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9" name="AutoShape 9"/>
          <p:cNvSpPr/>
          <p:nvPr/>
        </p:nvSpPr>
        <p:spPr>
          <a:xfrm rot="8556919">
            <a:off x="4704981" y="3034585"/>
            <a:ext cx="1753241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0" name="AutoShape 10"/>
          <p:cNvSpPr/>
          <p:nvPr/>
        </p:nvSpPr>
        <p:spPr>
          <a:xfrm rot="8762723">
            <a:off x="15079184" y="3084639"/>
            <a:ext cx="1737765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32270" y="6273258"/>
            <a:ext cx="6982753" cy="5229699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 rot="8895849">
            <a:off x="13037235" y="8004157"/>
            <a:ext cx="1345301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 l="11296" t="25672" r="11662" b="23328"/>
          <a:stretch>
            <a:fillRect/>
          </a:stretch>
        </p:blipFill>
        <p:spPr>
          <a:xfrm>
            <a:off x="7588924" y="4526775"/>
            <a:ext cx="3024345" cy="20020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 l="12226" t="27541" r="12359" b="27970"/>
          <a:stretch>
            <a:fillRect/>
          </a:stretch>
        </p:blipFill>
        <p:spPr>
          <a:xfrm>
            <a:off x="0" y="4075470"/>
            <a:ext cx="2960450" cy="1746453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 rot="-753386">
            <a:off x="2955290" y="4877984"/>
            <a:ext cx="431460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6" name="AutoShape 16"/>
          <p:cNvSpPr/>
          <p:nvPr/>
        </p:nvSpPr>
        <p:spPr>
          <a:xfrm rot="-9665208">
            <a:off x="5621020" y="5176196"/>
            <a:ext cx="2022501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52135" y="5823253"/>
            <a:ext cx="5674246" cy="177793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-403213" y="-114300"/>
            <a:ext cx="18691213" cy="102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C1D57"/>
                </a:solidFill>
                <a:latin typeface="Montserrat Extra-Bold"/>
              </a:rPr>
              <a:t>New Baltimore, Michigan - Exterior Parts</a:t>
            </a:r>
          </a:p>
        </p:txBody>
      </p:sp>
      <p:sp>
        <p:nvSpPr>
          <p:cNvPr id="19" name="AutoShape 19"/>
          <p:cNvSpPr/>
          <p:nvPr/>
        </p:nvSpPr>
        <p:spPr>
          <a:xfrm rot="-5482515">
            <a:off x="3981413" y="5303640"/>
            <a:ext cx="991885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835"/>
          <a:stretch>
            <a:fillRect/>
          </a:stretch>
        </p:blipFill>
        <p:spPr>
          <a:xfrm>
            <a:off x="1069100" y="3574295"/>
            <a:ext cx="5908538" cy="58000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580" r="2358" b="2580"/>
          <a:stretch>
            <a:fillRect/>
          </a:stretch>
        </p:blipFill>
        <p:spPr>
          <a:xfrm>
            <a:off x="11067531" y="3574295"/>
            <a:ext cx="5748156" cy="55831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36927" y="1296101"/>
            <a:ext cx="6075182" cy="455638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403213" y="-114300"/>
            <a:ext cx="18691213" cy="102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C1D57"/>
                </a:solidFill>
                <a:latin typeface="Montserrat Extra-Bold"/>
              </a:rPr>
              <a:t>New Baltimore, Michigan - Interior Parts</a:t>
            </a:r>
          </a:p>
        </p:txBody>
      </p:sp>
      <p:sp>
        <p:nvSpPr>
          <p:cNvPr id="6" name="AutoShape 6"/>
          <p:cNvSpPr/>
          <p:nvPr/>
        </p:nvSpPr>
        <p:spPr>
          <a:xfrm rot="-1902428">
            <a:off x="3667336" y="4292520"/>
            <a:ext cx="4891071" cy="0"/>
          </a:xfrm>
          <a:prstGeom prst="line">
            <a:avLst/>
          </a:prstGeom>
          <a:ln w="2857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7" name="AutoShape 7"/>
          <p:cNvSpPr/>
          <p:nvPr/>
        </p:nvSpPr>
        <p:spPr>
          <a:xfrm rot="-8865273">
            <a:off x="9728018" y="4204460"/>
            <a:ext cx="4548337" cy="0"/>
          </a:xfrm>
          <a:prstGeom prst="line">
            <a:avLst/>
          </a:prstGeom>
          <a:ln w="2857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9CF0CA-1837-BE6D-B223-6045D8030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293356"/>
              </p:ext>
            </p:extLst>
          </p:nvPr>
        </p:nvGraphicFramePr>
        <p:xfrm>
          <a:off x="2514600" y="495300"/>
          <a:ext cx="13563600" cy="8534400"/>
        </p:xfrm>
        <a:graphic>
          <a:graphicData uri="http://schemas.openxmlformats.org/drawingml/2006/table">
            <a:tbl>
              <a:tblPr/>
              <a:tblGrid>
                <a:gridCol w="3390900">
                  <a:extLst>
                    <a:ext uri="{9D8B030D-6E8A-4147-A177-3AD203B41FA5}">
                      <a16:colId xmlns:a16="http://schemas.microsoft.com/office/drawing/2014/main" val="3012674323"/>
                    </a:ext>
                  </a:extLst>
                </a:gridCol>
                <a:gridCol w="511181">
                  <a:extLst>
                    <a:ext uri="{9D8B030D-6E8A-4147-A177-3AD203B41FA5}">
                      <a16:colId xmlns:a16="http://schemas.microsoft.com/office/drawing/2014/main" val="1020390096"/>
                    </a:ext>
                  </a:extLst>
                </a:gridCol>
                <a:gridCol w="2879719">
                  <a:extLst>
                    <a:ext uri="{9D8B030D-6E8A-4147-A177-3AD203B41FA5}">
                      <a16:colId xmlns:a16="http://schemas.microsoft.com/office/drawing/2014/main" val="1623335702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val="769505343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val="2501076482"/>
                    </a:ext>
                  </a:extLst>
                </a:gridCol>
              </a:tblGrid>
              <a:tr h="460919">
                <a:tc rowSpan="3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(waiting for updated picture)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Danville, Kentucky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395A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Danville, Kentucky</a:t>
                      </a:r>
                      <a:endParaRPr lang="en-US" sz="2400" dirty="0"/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395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370527"/>
                  </a:ext>
                </a:extLst>
              </a:tr>
              <a:tr h="79248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Surfaces (sq/ft)</a:t>
                      </a:r>
                    </a:p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(m2)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Surfaces (sq/ft)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(m</a:t>
                      </a:r>
                      <a:r>
                        <a:rPr lang="en-US" sz="2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  <a:endParaRPr lang="en-US" sz="2400" dirty="0"/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Employment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217010"/>
                  </a:ext>
                </a:extLst>
              </a:tr>
              <a:tr h="245109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Workshop: 44,000 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(4,000 m^2)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Warehouses: 56,000 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(5,000 m^2)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Workshop: 44,000 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(4,000 m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</a:p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Warehouses: 56,000 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(5,000 m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Total: 100,000</a:t>
                      </a:r>
                    </a:p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(9,000 m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110 Employees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548223"/>
                  </a:ext>
                </a:extLst>
              </a:tr>
              <a:tr h="460919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Activities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207847"/>
                  </a:ext>
                </a:extLst>
              </a:tr>
              <a:tr h="453121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Thermoplastic Injection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Other Processes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396285"/>
                  </a:ext>
                </a:extLst>
              </a:tr>
              <a:tr h="1359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Presses: 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110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1500 T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Overmolding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Assembly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943934"/>
                  </a:ext>
                </a:extLst>
              </a:tr>
              <a:tr h="460919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Main Customers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29036"/>
                  </a:ext>
                </a:extLst>
              </a:tr>
              <a:tr h="479770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T1 Auto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OEM Auto</a:t>
                      </a:r>
                    </a:p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FCA, FORD, GM, TESLA, VOLVO TRUCKS 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OEM Auto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04994"/>
                  </a:ext>
                </a:extLst>
              </a:tr>
              <a:tr h="701775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Magna, Valeo, TI, Forvia, POCES, IPC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Stellantis, Ford, GM, Nissan, Toyota, VW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258193"/>
                  </a:ext>
                </a:extLst>
              </a:tr>
              <a:tr h="460919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Quality Scope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899827"/>
                  </a:ext>
                </a:extLst>
              </a:tr>
              <a:tr h="453121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ISO 9001 / IATF 16949/ISO 14001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119556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A6F2802-3C40-66A6-87BD-DA7D5E2BB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504" y="1104900"/>
            <a:ext cx="3886200" cy="225555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56226" y="900629"/>
            <a:ext cx="5221757" cy="9086314"/>
            <a:chOff x="0" y="0"/>
            <a:chExt cx="6320209" cy="10997717"/>
          </a:xfrm>
        </p:grpSpPr>
        <p:sp>
          <p:nvSpPr>
            <p:cNvPr id="3" name="Freeform 3"/>
            <p:cNvSpPr/>
            <p:nvPr/>
          </p:nvSpPr>
          <p:spPr>
            <a:xfrm>
              <a:off x="-12700" y="-12700"/>
              <a:ext cx="6345609" cy="11023117"/>
            </a:xfrm>
            <a:custGeom>
              <a:avLst/>
              <a:gdLst/>
              <a:ahLst/>
              <a:cxnLst/>
              <a:rect l="l" t="t" r="r" b="b"/>
              <a:pathLst>
                <a:path w="6345609" h="11023117">
                  <a:moveTo>
                    <a:pt x="5483279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160787"/>
                  </a:lnTo>
                  <a:cubicBezTo>
                    <a:pt x="0" y="10633227"/>
                    <a:pt x="389890" y="11023117"/>
                    <a:pt x="862330" y="11023117"/>
                  </a:cubicBezTo>
                  <a:lnTo>
                    <a:pt x="5483279" y="11023117"/>
                  </a:lnTo>
                  <a:cubicBezTo>
                    <a:pt x="5955719" y="11023117"/>
                    <a:pt x="6345609" y="10633227"/>
                    <a:pt x="6345609" y="10160787"/>
                  </a:cubicBezTo>
                  <a:lnTo>
                    <a:pt x="6345609" y="862330"/>
                  </a:lnTo>
                  <a:cubicBezTo>
                    <a:pt x="6345609" y="389890"/>
                    <a:pt x="5955719" y="0"/>
                    <a:pt x="5483279" y="0"/>
                  </a:cubicBezTo>
                  <a:close/>
                  <a:moveTo>
                    <a:pt x="6155109" y="927100"/>
                  </a:moveTo>
                  <a:lnTo>
                    <a:pt x="6155109" y="10160787"/>
                  </a:lnTo>
                  <a:cubicBezTo>
                    <a:pt x="6155109" y="10527817"/>
                    <a:pt x="5850309" y="10832617"/>
                    <a:pt x="5483279" y="10832617"/>
                  </a:cubicBezTo>
                  <a:lnTo>
                    <a:pt x="862330" y="10832617"/>
                  </a:lnTo>
                  <a:cubicBezTo>
                    <a:pt x="495300" y="10832617"/>
                    <a:pt x="190500" y="10527817"/>
                    <a:pt x="190500" y="10160787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5483279" y="190500"/>
                  </a:lnTo>
                  <a:cubicBezTo>
                    <a:pt x="5850309" y="190500"/>
                    <a:pt x="6155109" y="495300"/>
                    <a:pt x="6155109" y="862330"/>
                  </a:cubicBezTo>
                  <a:lnTo>
                    <a:pt x="6155109" y="927100"/>
                  </a:lnTo>
                  <a:close/>
                </a:path>
              </a:pathLst>
            </a:custGeom>
            <a:solidFill>
              <a:srgbClr val="14BAF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40062" t="26362" r="37906" b="30048"/>
          <a:stretch>
            <a:fillRect/>
          </a:stretch>
        </p:blipFill>
        <p:spPr>
          <a:xfrm rot="-5400000">
            <a:off x="13362299" y="-271920"/>
            <a:ext cx="1633887" cy="43101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39778" t="29483" r="37169" b="27940"/>
          <a:stretch>
            <a:fillRect/>
          </a:stretch>
        </p:blipFill>
        <p:spPr>
          <a:xfrm rot="5400000">
            <a:off x="13612312" y="1564113"/>
            <a:ext cx="1709585" cy="42101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39207" t="28089" r="41181" b="30107"/>
          <a:stretch>
            <a:fillRect/>
          </a:stretch>
        </p:blipFill>
        <p:spPr>
          <a:xfrm rot="-5400000">
            <a:off x="13739893" y="5357523"/>
            <a:ext cx="1454423" cy="41336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39233" t="28347" r="42531" b="25721"/>
          <a:stretch>
            <a:fillRect/>
          </a:stretch>
        </p:blipFill>
        <p:spPr>
          <a:xfrm rot="-5400000">
            <a:off x="13790925" y="6671084"/>
            <a:ext cx="1352358" cy="4541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40211" t="30712" r="38456" b="28516"/>
          <a:stretch>
            <a:fillRect/>
          </a:stretch>
        </p:blipFill>
        <p:spPr>
          <a:xfrm rot="-5400000">
            <a:off x="13676102" y="3595067"/>
            <a:ext cx="1582004" cy="40315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92647" y="900629"/>
            <a:ext cx="5691345" cy="46726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6371" y="5143500"/>
            <a:ext cx="7539951" cy="503099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403213" y="-114300"/>
            <a:ext cx="18691213" cy="102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C1D57"/>
                </a:solidFill>
                <a:latin typeface="Montserrat Extra-Bold"/>
              </a:rPr>
              <a:t>Danville, Kentucky - Interior Parts</a:t>
            </a:r>
          </a:p>
        </p:txBody>
      </p:sp>
      <p:sp>
        <p:nvSpPr>
          <p:cNvPr id="12" name="AutoShape 12"/>
          <p:cNvSpPr/>
          <p:nvPr/>
        </p:nvSpPr>
        <p:spPr>
          <a:xfrm rot="-10664604">
            <a:off x="4093335" y="6900316"/>
            <a:ext cx="7766638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3" name="AutoShape 13"/>
          <p:cNvSpPr/>
          <p:nvPr/>
        </p:nvSpPr>
        <p:spPr>
          <a:xfrm rot="-10673212">
            <a:off x="4697718" y="2682385"/>
            <a:ext cx="7160943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305562" y="-995510"/>
            <a:ext cx="12278020" cy="1227802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28700" y="3703457"/>
            <a:ext cx="16230600" cy="5554843"/>
          </a:xfrm>
          <a:prstGeom prst="rect">
            <a:avLst/>
          </a:prstGeom>
          <a:solidFill>
            <a:srgbClr val="0C1D57"/>
          </a:solidFill>
        </p:spPr>
      </p:sp>
      <p:sp>
        <p:nvSpPr>
          <p:cNvPr id="5" name="TextBox 5"/>
          <p:cNvSpPr txBox="1"/>
          <p:nvPr/>
        </p:nvSpPr>
        <p:spPr>
          <a:xfrm>
            <a:off x="1028700" y="1200150"/>
            <a:ext cx="5935366" cy="2097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71"/>
              </a:lnSpc>
            </a:pPr>
            <a:r>
              <a:rPr lang="en-US" sz="8236" spc="-485" dirty="0">
                <a:solidFill>
                  <a:srgbClr val="0C1D57"/>
                </a:solidFill>
                <a:latin typeface="Montserrat Extra-Bold Italics"/>
              </a:rPr>
              <a:t>TABLE OF CONTENTS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83557" y="3885316"/>
            <a:ext cx="7060443" cy="413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674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FFF"/>
                </a:solidFill>
                <a:latin typeface="Montserrat"/>
              </a:rPr>
              <a:t>Company Overview</a:t>
            </a:r>
          </a:p>
          <a:p>
            <a:pPr marL="647697" lvl="1" indent="-323848">
              <a:lnSpc>
                <a:spcPts val="674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FFF"/>
                </a:solidFill>
                <a:latin typeface="Montserrat"/>
              </a:rPr>
              <a:t>Locations </a:t>
            </a:r>
          </a:p>
          <a:p>
            <a:pPr marL="647697" lvl="1" indent="-323848">
              <a:lnSpc>
                <a:spcPts val="674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FFF"/>
                </a:solidFill>
                <a:latin typeface="Montserrat"/>
              </a:rPr>
              <a:t>United States  </a:t>
            </a:r>
          </a:p>
          <a:p>
            <a:pPr marL="647697" lvl="1" indent="-323848">
              <a:lnSpc>
                <a:spcPts val="674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FFF"/>
                </a:solidFill>
                <a:latin typeface="Montserrat"/>
              </a:rPr>
              <a:t>Mexico </a:t>
            </a:r>
          </a:p>
          <a:p>
            <a:pPr marL="647697" lvl="1" indent="-323848">
              <a:lnSpc>
                <a:spcPts val="674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FFF"/>
                </a:solidFill>
                <a:latin typeface="Montserrat"/>
              </a:rPr>
              <a:t>Company Objectives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77305" r="835" b="4576"/>
          <a:stretch>
            <a:fillRect/>
          </a:stretch>
        </p:blipFill>
        <p:spPr>
          <a:xfrm>
            <a:off x="0" y="8407400"/>
            <a:ext cx="18288000" cy="1879602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639230" y="-203728"/>
            <a:ext cx="8944351" cy="10694456"/>
            <a:chOff x="0" y="0"/>
            <a:chExt cx="8603361" cy="10286746"/>
          </a:xfrm>
        </p:grpSpPr>
        <p:sp>
          <p:nvSpPr>
            <p:cNvPr id="9" name="Freeform 9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solidFill>
              <a:srgbClr val="009EE6"/>
            </a:solidFill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2114" y="345103"/>
            <a:ext cx="7942742" cy="79427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77305" r="835" b="4576"/>
          <a:stretch>
            <a:fillRect/>
          </a:stretch>
        </p:blipFill>
        <p:spPr>
          <a:xfrm>
            <a:off x="0" y="8407400"/>
            <a:ext cx="18288000" cy="187960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90961" y="7892236"/>
            <a:ext cx="4626722" cy="1810294"/>
            <a:chOff x="0" y="0"/>
            <a:chExt cx="1687841" cy="66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14BAF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120124" y="7892236"/>
            <a:ext cx="4626722" cy="1810294"/>
            <a:chOff x="0" y="0"/>
            <a:chExt cx="1687841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14BAF1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3898" y="1839218"/>
            <a:ext cx="7436417" cy="495451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403213" y="-114300"/>
            <a:ext cx="18691213" cy="102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C1D57"/>
                </a:solidFill>
                <a:latin typeface="Montserrat Extra-Bold"/>
              </a:rPr>
              <a:t>United States - Industrial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91829" y="8002045"/>
            <a:ext cx="382498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59" dirty="0">
                <a:solidFill>
                  <a:srgbClr val="0C1D57"/>
                </a:solidFill>
                <a:latin typeface="Montserrat Extra-Bold"/>
              </a:rPr>
              <a:t>Manufactured in New Baltimore, Michigan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20992" y="8002045"/>
            <a:ext cx="382498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59" dirty="0">
                <a:solidFill>
                  <a:srgbClr val="0C1D57"/>
                </a:solidFill>
                <a:latin typeface="Montserrat Extra-Bold"/>
              </a:rPr>
              <a:t>Manufactured in Danville, Kentucky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7557" y="758814"/>
            <a:ext cx="15252886" cy="95281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19079" y="-104775"/>
            <a:ext cx="8849841" cy="863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C1D57"/>
                </a:solidFill>
                <a:latin typeface="Open Sans Extra Bold"/>
              </a:rPr>
              <a:t>Mexico Production Centers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16540" y="6380841"/>
            <a:ext cx="155510" cy="2529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10220" y="8010593"/>
            <a:ext cx="155510" cy="252963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9929707">
            <a:off x="9422390" y="6072255"/>
            <a:ext cx="3116055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7" name="AutoShape 7"/>
          <p:cNvSpPr/>
          <p:nvPr/>
        </p:nvSpPr>
        <p:spPr>
          <a:xfrm>
            <a:off x="5035346" y="8113262"/>
            <a:ext cx="5774873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8" name="TextBox 8"/>
          <p:cNvSpPr txBox="1"/>
          <p:nvPr/>
        </p:nvSpPr>
        <p:spPr>
          <a:xfrm>
            <a:off x="2055882" y="7851325"/>
            <a:ext cx="2979465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"/>
              </a:rPr>
              <a:t>Puebla, Mexico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88785" y="5420091"/>
            <a:ext cx="4514924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"/>
              </a:rPr>
              <a:t>San Luis Potosí, Mexico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BF90474-E483-FBCE-906B-DD51B7902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133453"/>
              </p:ext>
            </p:extLst>
          </p:nvPr>
        </p:nvGraphicFramePr>
        <p:xfrm>
          <a:off x="2095500" y="946562"/>
          <a:ext cx="14097000" cy="8393875"/>
        </p:xfrm>
        <a:graphic>
          <a:graphicData uri="http://schemas.openxmlformats.org/drawingml/2006/table">
            <a:tbl>
              <a:tblPr/>
              <a:tblGrid>
                <a:gridCol w="3524250">
                  <a:extLst>
                    <a:ext uri="{9D8B030D-6E8A-4147-A177-3AD203B41FA5}">
                      <a16:colId xmlns:a16="http://schemas.microsoft.com/office/drawing/2014/main" val="2137273890"/>
                    </a:ext>
                  </a:extLst>
                </a:gridCol>
                <a:gridCol w="658284">
                  <a:extLst>
                    <a:ext uri="{9D8B030D-6E8A-4147-A177-3AD203B41FA5}">
                      <a16:colId xmlns:a16="http://schemas.microsoft.com/office/drawing/2014/main" val="1405280541"/>
                    </a:ext>
                  </a:extLst>
                </a:gridCol>
                <a:gridCol w="2865966">
                  <a:extLst>
                    <a:ext uri="{9D8B030D-6E8A-4147-A177-3AD203B41FA5}">
                      <a16:colId xmlns:a16="http://schemas.microsoft.com/office/drawing/2014/main" val="1856968711"/>
                    </a:ext>
                  </a:extLst>
                </a:gridCol>
                <a:gridCol w="3524250">
                  <a:extLst>
                    <a:ext uri="{9D8B030D-6E8A-4147-A177-3AD203B41FA5}">
                      <a16:colId xmlns:a16="http://schemas.microsoft.com/office/drawing/2014/main" val="541499823"/>
                    </a:ext>
                  </a:extLst>
                </a:gridCol>
                <a:gridCol w="3524250">
                  <a:extLst>
                    <a:ext uri="{9D8B030D-6E8A-4147-A177-3AD203B41FA5}">
                      <a16:colId xmlns:a16="http://schemas.microsoft.com/office/drawing/2014/main" val="2773013939"/>
                    </a:ext>
                  </a:extLst>
                </a:gridCol>
              </a:tblGrid>
              <a:tr h="406567">
                <a:tc rowSpan="3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San Luis Potosí, Mexico 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395A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San Luis Potosí, Mexico </a:t>
                      </a:r>
                      <a:endParaRPr lang="en-US" sz="2400" dirty="0"/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395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455629"/>
                  </a:ext>
                </a:extLst>
              </a:tr>
              <a:tr h="73561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Surfaces (sq/ft)</a:t>
                      </a:r>
                    </a:p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(m2)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Surfaces (sq/ft)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(m</a:t>
                      </a:r>
                      <a:r>
                        <a:rPr lang="en-US" sz="2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  <a:endParaRPr lang="en-US" sz="2400" dirty="0"/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Employment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623315"/>
                  </a:ext>
                </a:extLst>
              </a:tr>
              <a:tr h="219733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Workshop: 44,000 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(4,000 m^2)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Warehouses: 66,000 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(10,700 m^2)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Workshop: 44,000 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(4,000 m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</a:p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Warehouses: 66,000 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(10,700 m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Total: 110,000</a:t>
                      </a:r>
                    </a:p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(10,000 m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112 Employees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575294"/>
                  </a:ext>
                </a:extLst>
              </a:tr>
              <a:tr h="406567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Activities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752509"/>
                  </a:ext>
                </a:extLst>
              </a:tr>
              <a:tr h="399688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Thermoplastic Injection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Other Processes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169598"/>
                  </a:ext>
                </a:extLst>
              </a:tr>
              <a:tr h="18319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Presses: 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1500 T</a:t>
                      </a:r>
                    </a:p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2K Injection: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100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 700 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2K Injection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Hybrid Plastic Metal 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Low Pression Fabric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US Welding</a:t>
                      </a:r>
                    </a:p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Assembly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Chrome </a:t>
                      </a:r>
                    </a:p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Via BIA Mexico 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167402"/>
                  </a:ext>
                </a:extLst>
              </a:tr>
              <a:tr h="406567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Main Customers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485923"/>
                  </a:ext>
                </a:extLst>
              </a:tr>
              <a:tr h="599531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T1 Auto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OEM Auto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OEM Auto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Industry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4882313"/>
                  </a:ext>
                </a:extLst>
              </a:tr>
              <a:tr h="599531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Valeo, HBPO, Draexlmaier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BMW, FCA, GM, Tesla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004639"/>
                  </a:ext>
                </a:extLst>
              </a:tr>
              <a:tr h="406567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Quality Scope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674366"/>
                  </a:ext>
                </a:extLst>
              </a:tr>
              <a:tr h="399688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ISO 9001 / IATF 16949/ ISO 14001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63717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78E8263-3F9F-CC4D-0183-D02D6AACD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409701"/>
            <a:ext cx="4152900" cy="24836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980" y="1028700"/>
            <a:ext cx="4814605" cy="48663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5746" y="1495346"/>
            <a:ext cx="2091582" cy="39330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61536" y="5895075"/>
            <a:ext cx="1788901" cy="4041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81517" y="1361598"/>
            <a:ext cx="3181567" cy="35669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963084" y="1361598"/>
            <a:ext cx="6276471" cy="33719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r="3285"/>
          <a:stretch>
            <a:fillRect/>
          </a:stretch>
        </p:blipFill>
        <p:spPr>
          <a:xfrm>
            <a:off x="156980" y="6489811"/>
            <a:ext cx="6604557" cy="31840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502282" y="5631914"/>
            <a:ext cx="5600940" cy="3899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7198" y="5710473"/>
            <a:ext cx="2735535" cy="21242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507198" y="7834772"/>
            <a:ext cx="2735535" cy="2255796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 rot="-1321142">
            <a:off x="10725296" y="2375764"/>
            <a:ext cx="4103887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2" name="AutoShape 12"/>
          <p:cNvSpPr/>
          <p:nvPr/>
        </p:nvSpPr>
        <p:spPr>
          <a:xfrm rot="-9900000">
            <a:off x="4612028" y="7214715"/>
            <a:ext cx="2482837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3" name="AutoShape 13"/>
          <p:cNvSpPr/>
          <p:nvPr/>
        </p:nvSpPr>
        <p:spPr>
          <a:xfrm rot="-10800000">
            <a:off x="2954253" y="3416000"/>
            <a:ext cx="2739471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4" name="AutoShape 14"/>
          <p:cNvSpPr/>
          <p:nvPr/>
        </p:nvSpPr>
        <p:spPr>
          <a:xfrm rot="976422">
            <a:off x="12206293" y="6772214"/>
            <a:ext cx="2015532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5" name="AutoShape 15"/>
          <p:cNvSpPr/>
          <p:nvPr/>
        </p:nvSpPr>
        <p:spPr>
          <a:xfrm rot="-1428265">
            <a:off x="12146781" y="8159923"/>
            <a:ext cx="2412694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6" name="TextBox 16"/>
          <p:cNvSpPr txBox="1"/>
          <p:nvPr/>
        </p:nvSpPr>
        <p:spPr>
          <a:xfrm>
            <a:off x="1593300" y="-114300"/>
            <a:ext cx="15827797" cy="102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C1D57"/>
                </a:solidFill>
                <a:latin typeface="Montserrat Extra-Bold"/>
              </a:rPr>
              <a:t>San Luis Potosí, Mexico - Exterior Parts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6055" y="2129794"/>
            <a:ext cx="6183552" cy="31594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1078" y="4756227"/>
            <a:ext cx="5978529" cy="59685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74212" y="1769811"/>
            <a:ext cx="2497659" cy="3202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764240" y="1984091"/>
            <a:ext cx="6242181" cy="3450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689329" y="6222720"/>
            <a:ext cx="3241615" cy="30355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37979" y="6222720"/>
            <a:ext cx="4050021" cy="2860252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 rot="-4722464">
            <a:off x="2471338" y="5458006"/>
            <a:ext cx="2991258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9" name="AutoShape 9"/>
          <p:cNvSpPr/>
          <p:nvPr/>
        </p:nvSpPr>
        <p:spPr>
          <a:xfrm rot="10325159">
            <a:off x="6366838" y="3459512"/>
            <a:ext cx="1305209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0" name="TextBox 10"/>
          <p:cNvSpPr txBox="1"/>
          <p:nvPr/>
        </p:nvSpPr>
        <p:spPr>
          <a:xfrm>
            <a:off x="1340979" y="-49454"/>
            <a:ext cx="15606043" cy="102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C1D57"/>
                </a:solidFill>
                <a:latin typeface="Montserrat Extra-Bold"/>
              </a:rPr>
              <a:t>San Luis Potosí, Mexico- Exterior Parts </a:t>
            </a:r>
          </a:p>
        </p:txBody>
      </p:sp>
      <p:sp>
        <p:nvSpPr>
          <p:cNvPr id="11" name="AutoShape 11"/>
          <p:cNvSpPr/>
          <p:nvPr/>
        </p:nvSpPr>
        <p:spPr>
          <a:xfrm rot="-4248930">
            <a:off x="10618836" y="4570802"/>
            <a:ext cx="3480489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2" name="AutoShape 12"/>
          <p:cNvSpPr/>
          <p:nvPr/>
        </p:nvSpPr>
        <p:spPr>
          <a:xfrm rot="-7295636">
            <a:off x="12149260" y="4566890"/>
            <a:ext cx="3868390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7188" y="5747257"/>
            <a:ext cx="7600031" cy="39577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9013" b="6661"/>
          <a:stretch>
            <a:fillRect/>
          </a:stretch>
        </p:blipFill>
        <p:spPr>
          <a:xfrm>
            <a:off x="11635244" y="1398745"/>
            <a:ext cx="6255473" cy="41909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7010" t="9498" r="7010" b="6123"/>
          <a:stretch>
            <a:fillRect/>
          </a:stretch>
        </p:blipFill>
        <p:spPr>
          <a:xfrm>
            <a:off x="11635244" y="5747257"/>
            <a:ext cx="6255473" cy="43255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6443" y="1718632"/>
            <a:ext cx="5561522" cy="387101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8100000">
            <a:off x="538680" y="5998135"/>
            <a:ext cx="2417915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7" name="AutoShape 7"/>
          <p:cNvSpPr/>
          <p:nvPr/>
        </p:nvSpPr>
        <p:spPr>
          <a:xfrm rot="2772137">
            <a:off x="5241797" y="5989218"/>
            <a:ext cx="2347778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8" name="AutoShape 8"/>
          <p:cNvSpPr/>
          <p:nvPr/>
        </p:nvSpPr>
        <p:spPr>
          <a:xfrm rot="10325159">
            <a:off x="6366838" y="3459512"/>
            <a:ext cx="1305209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9" name="AutoShape 9"/>
          <p:cNvSpPr/>
          <p:nvPr/>
        </p:nvSpPr>
        <p:spPr>
          <a:xfrm>
            <a:off x="11047247" y="3322259"/>
            <a:ext cx="2377023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48220" y="1486962"/>
            <a:ext cx="3287025" cy="37658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66767" y="6022893"/>
            <a:ext cx="3338312" cy="340644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27658" y="-49454"/>
            <a:ext cx="15632683" cy="102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C1D57"/>
                </a:solidFill>
                <a:latin typeface="Montserrat Extra-Bold"/>
              </a:rPr>
              <a:t>San Luis Potosí, Mexico - Interior Parts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0446733" y="7910010"/>
            <a:ext cx="3721550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E5AB82-CF62-3FC3-015E-54E57681A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312367"/>
              </p:ext>
            </p:extLst>
          </p:nvPr>
        </p:nvGraphicFramePr>
        <p:xfrm>
          <a:off x="2209800" y="934620"/>
          <a:ext cx="13868400" cy="8417760"/>
        </p:xfrm>
        <a:graphic>
          <a:graphicData uri="http://schemas.openxmlformats.org/drawingml/2006/table">
            <a:tbl>
              <a:tblPr/>
              <a:tblGrid>
                <a:gridCol w="3467100">
                  <a:extLst>
                    <a:ext uri="{9D8B030D-6E8A-4147-A177-3AD203B41FA5}">
                      <a16:colId xmlns:a16="http://schemas.microsoft.com/office/drawing/2014/main" val="3561962711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141875991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261811745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1174416075"/>
                    </a:ext>
                  </a:extLst>
                </a:gridCol>
              </a:tblGrid>
              <a:tr h="42593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Puebla, Mexico 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395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2125951"/>
                  </a:ext>
                </a:extLst>
              </a:tr>
              <a:tr h="7323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Surfaces (sq/ft)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(m</a:t>
                      </a:r>
                      <a:r>
                        <a:rPr lang="en-US" sz="2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Employment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130808"/>
                  </a:ext>
                </a:extLst>
              </a:tr>
              <a:tr h="1942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Workshop: 105,000 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(9,500 m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</a:p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Warehouses: 105,000 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(9,500 m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Total: 210,000</a:t>
                      </a:r>
                    </a:p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(19,000 m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)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155 Employees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797637"/>
                  </a:ext>
                </a:extLst>
              </a:tr>
              <a:tr h="425932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Activities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445894"/>
                  </a:ext>
                </a:extLst>
              </a:tr>
              <a:tr h="41872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Thermoplastic Injection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Other Processes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252792"/>
                  </a:ext>
                </a:extLst>
              </a:tr>
              <a:tr h="16196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Presses: 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1500 T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Insert Molding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Sequential Injection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Welding (mirror, US)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Assembly</a:t>
                      </a: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Hot Stamping</a:t>
                      </a:r>
                    </a:p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Chrome </a:t>
                      </a:r>
                    </a:p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Via BIA Mexico 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495120"/>
                  </a:ext>
                </a:extLst>
              </a:tr>
              <a:tr h="425932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Main Customers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1089419"/>
                  </a:ext>
                </a:extLst>
              </a:tr>
              <a:tr h="62808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T1 Auto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OEM Auto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OEM Auto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Industry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722303"/>
                  </a:ext>
                </a:extLst>
              </a:tr>
              <a:tr h="65165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Forvia, POCES, Valeo, HBPO, BROSE, Eissmann, LEAR, TI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Audi, Stellantis, Ford, GM, Tesla, VW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050741"/>
                  </a:ext>
                </a:extLst>
              </a:tr>
              <a:tr h="425932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Quality Scope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375902"/>
                  </a:ext>
                </a:extLst>
              </a:tr>
              <a:tr h="418726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ISO 9001 / IATF 16949 / ISO 14001</a:t>
                      </a:r>
                    </a:p>
                  </a:txBody>
                  <a:tcPr marL="4763" marR="4763" marT="4763" marB="0" anchor="b"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75395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BC34546-E43B-547B-C20E-BF1B30427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992" y="1333500"/>
            <a:ext cx="3429000" cy="2082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D63E6B-1445-829D-D91E-30CFF131B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992" y="1333500"/>
            <a:ext cx="673608" cy="22453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54893" y="1633705"/>
            <a:ext cx="4271063" cy="24455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498392" y="1233217"/>
            <a:ext cx="3901985" cy="25774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12" y="1693261"/>
            <a:ext cx="2496666" cy="16885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5679" y="1548922"/>
            <a:ext cx="2493722" cy="19174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60527" y="7904339"/>
            <a:ext cx="6047811" cy="23826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82588" y="6311478"/>
            <a:ext cx="2191435" cy="20380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28789" y="8442020"/>
            <a:ext cx="3787205" cy="1307299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9516724" y="4012965"/>
            <a:ext cx="7427895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5400000">
            <a:off x="16825842" y="4137078"/>
            <a:ext cx="295851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400000">
            <a:off x="14184315" y="4146427"/>
            <a:ext cx="314550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9344992" y="4137078"/>
            <a:ext cx="295851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5400000">
            <a:off x="11645336" y="4145914"/>
            <a:ext cx="314550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-3187407">
            <a:off x="12852013" y="3255537"/>
            <a:ext cx="1893735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5" name="AutoShape 15"/>
          <p:cNvSpPr/>
          <p:nvPr/>
        </p:nvSpPr>
        <p:spPr>
          <a:xfrm rot="-5400000">
            <a:off x="15917208" y="3234547"/>
            <a:ext cx="1501456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6" name="AutoShape 16"/>
          <p:cNvSpPr/>
          <p:nvPr/>
        </p:nvSpPr>
        <p:spPr>
          <a:xfrm rot="-507918">
            <a:off x="11165226" y="2013648"/>
            <a:ext cx="2648079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899999">
            <a:off x="11139827" y="2513745"/>
            <a:ext cx="2464581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30434" y="2537557"/>
            <a:ext cx="6309401" cy="4160261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 rot="7510390">
            <a:off x="3658527" y="3932739"/>
            <a:ext cx="1617627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0" name="AutoShape 20"/>
          <p:cNvSpPr/>
          <p:nvPr/>
        </p:nvSpPr>
        <p:spPr>
          <a:xfrm rot="3050981">
            <a:off x="1190361" y="3967548"/>
            <a:ext cx="1650680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1" name="AutoShape 21"/>
          <p:cNvSpPr/>
          <p:nvPr/>
        </p:nvSpPr>
        <p:spPr>
          <a:xfrm rot="2950702">
            <a:off x="8257835" y="8176331"/>
            <a:ext cx="781779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rot="1107492">
            <a:off x="7982817" y="8343616"/>
            <a:ext cx="961593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rot="-1454939">
            <a:off x="5825035" y="8133857"/>
            <a:ext cx="1723124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4" name="AutoShape 24"/>
          <p:cNvSpPr/>
          <p:nvPr/>
        </p:nvSpPr>
        <p:spPr>
          <a:xfrm rot="2471211">
            <a:off x="10822535" y="7892891"/>
            <a:ext cx="731843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5" name="AutoShape 25"/>
          <p:cNvSpPr/>
          <p:nvPr/>
        </p:nvSpPr>
        <p:spPr>
          <a:xfrm rot="-9690590">
            <a:off x="11818682" y="8538902"/>
            <a:ext cx="1231541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892708" y="3281699"/>
            <a:ext cx="3295749" cy="327317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773319" y="3381854"/>
            <a:ext cx="6010959" cy="322647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842918" y="3336281"/>
            <a:ext cx="5413896" cy="355539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203753" y="3490043"/>
            <a:ext cx="5481732" cy="330691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628286" y="5679565"/>
            <a:ext cx="6610537" cy="288315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403840" y="7657818"/>
            <a:ext cx="5540780" cy="2464406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-403213" y="-114300"/>
            <a:ext cx="18691213" cy="102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C1D57"/>
                </a:solidFill>
                <a:latin typeface="Montserrat Extra-Bold"/>
              </a:rPr>
              <a:t>Puebla, Mexico - Interior Parts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04183" y="3374134"/>
            <a:ext cx="5768764" cy="42166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906766"/>
            <a:ext cx="3375236" cy="17509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78223" y="723592"/>
            <a:ext cx="5909777" cy="39341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58646" y="7847226"/>
            <a:ext cx="3464129" cy="179706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5124573"/>
            <a:ext cx="4038416" cy="4519718"/>
            <a:chOff x="0" y="0"/>
            <a:chExt cx="5673792" cy="6350000"/>
          </a:xfrm>
        </p:grpSpPr>
        <p:sp>
          <p:nvSpPr>
            <p:cNvPr id="7" name="Freeform 7"/>
            <p:cNvSpPr/>
            <p:nvPr/>
          </p:nvSpPr>
          <p:spPr>
            <a:xfrm>
              <a:off x="-12700" y="-12700"/>
              <a:ext cx="5699192" cy="6375400"/>
            </a:xfrm>
            <a:custGeom>
              <a:avLst/>
              <a:gdLst/>
              <a:ahLst/>
              <a:cxnLst/>
              <a:rect l="l" t="t" r="r" b="b"/>
              <a:pathLst>
                <a:path w="5699192" h="6375400">
                  <a:moveTo>
                    <a:pt x="4836862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4836862" y="6375400"/>
                  </a:lnTo>
                  <a:cubicBezTo>
                    <a:pt x="5309302" y="6375400"/>
                    <a:pt x="5699192" y="5985510"/>
                    <a:pt x="5699192" y="5513070"/>
                  </a:cubicBezTo>
                  <a:lnTo>
                    <a:pt x="5699192" y="862330"/>
                  </a:lnTo>
                  <a:cubicBezTo>
                    <a:pt x="5699192" y="389890"/>
                    <a:pt x="5309302" y="0"/>
                    <a:pt x="4836862" y="0"/>
                  </a:cubicBezTo>
                  <a:close/>
                  <a:moveTo>
                    <a:pt x="5508692" y="927100"/>
                  </a:moveTo>
                  <a:lnTo>
                    <a:pt x="5508692" y="5513070"/>
                  </a:lnTo>
                  <a:cubicBezTo>
                    <a:pt x="5508692" y="5880100"/>
                    <a:pt x="5203892" y="6184900"/>
                    <a:pt x="4836862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4836862" y="190500"/>
                  </a:lnTo>
                  <a:cubicBezTo>
                    <a:pt x="5203892" y="190500"/>
                    <a:pt x="5508692" y="495300"/>
                    <a:pt x="5508692" y="862330"/>
                  </a:cubicBezTo>
                  <a:lnTo>
                    <a:pt x="5508692" y="927100"/>
                  </a:lnTo>
                  <a:close/>
                </a:path>
              </a:pathLst>
            </a:custGeom>
            <a:solidFill>
              <a:srgbClr val="14BAF1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4038416" y="8732111"/>
            <a:ext cx="819641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346923" y="6288107"/>
            <a:ext cx="8790363" cy="41767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4974" y="5610271"/>
            <a:ext cx="3346570" cy="1884376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 rot="-5400000">
            <a:off x="1790300" y="4862813"/>
            <a:ext cx="457816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2" name="AutoShape 12"/>
          <p:cNvSpPr/>
          <p:nvPr/>
        </p:nvSpPr>
        <p:spPr>
          <a:xfrm rot="3313378">
            <a:off x="2930596" y="4608533"/>
            <a:ext cx="2069945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3" name="AutoShape 13"/>
          <p:cNvSpPr/>
          <p:nvPr/>
        </p:nvSpPr>
        <p:spPr>
          <a:xfrm rot="-5606341">
            <a:off x="5403001" y="6704936"/>
            <a:ext cx="2240991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4" name="AutoShape 14"/>
          <p:cNvSpPr/>
          <p:nvPr/>
        </p:nvSpPr>
        <p:spPr>
          <a:xfrm rot="1970860">
            <a:off x="12020900" y="2456145"/>
            <a:ext cx="776895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5" name="AutoShape 15"/>
          <p:cNvSpPr/>
          <p:nvPr/>
        </p:nvSpPr>
        <p:spPr>
          <a:xfrm rot="-5400000">
            <a:off x="13626809" y="3745743"/>
            <a:ext cx="1725579" cy="0"/>
          </a:xfrm>
          <a:prstGeom prst="line">
            <a:avLst/>
          </a:prstGeom>
          <a:ln w="47625" cap="flat">
            <a:solidFill>
              <a:srgbClr val="14BAF1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48905" y="2355938"/>
            <a:ext cx="10529012" cy="506137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-403213" y="-114300"/>
            <a:ext cx="18691213" cy="102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C1D57"/>
                </a:solidFill>
                <a:latin typeface="Montserrat Extra-Bold"/>
              </a:rPr>
              <a:t>Puebla, Mexico - Exterior Parts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575460" y="-429028"/>
            <a:ext cx="10529012" cy="506137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86" b="353"/>
          <a:stretch>
            <a:fillRect/>
          </a:stretch>
        </p:blipFill>
        <p:spPr>
          <a:xfrm>
            <a:off x="3129854" y="2344264"/>
            <a:ext cx="4444940" cy="31715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397218" y="2282202"/>
            <a:ext cx="7799987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C1D57"/>
                </a:solidFill>
                <a:latin typeface="Montserrat Extra-Bold"/>
              </a:rPr>
              <a:t>Company Objectives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86" b="353"/>
          <a:stretch>
            <a:fillRect/>
          </a:stretch>
        </p:blipFill>
        <p:spPr>
          <a:xfrm>
            <a:off x="3129854" y="2344264"/>
            <a:ext cx="4444940" cy="31715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397218" y="2282202"/>
            <a:ext cx="7799987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C1D57"/>
                </a:solidFill>
                <a:latin typeface="Montserrat Extra-Bold"/>
              </a:rPr>
              <a:t>Company Overview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000" r="30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6785" y="-104775"/>
            <a:ext cx="18171215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5999" dirty="0">
                <a:solidFill>
                  <a:srgbClr val="FFFFFF"/>
                </a:solidFill>
                <a:latin typeface="Montserrat Extra-Bold"/>
              </a:rPr>
              <a:t>ESG (Environment, Social, Governance)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1622425"/>
            <a:ext cx="9144000" cy="352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FFFFF"/>
                </a:solidFill>
                <a:latin typeface="Montserrat Classic"/>
              </a:rPr>
              <a:t>PVL has launched a Group project to boost its ESP initiative:</a:t>
            </a:r>
          </a:p>
          <a:p>
            <a:pPr>
              <a:lnSpc>
                <a:spcPts val="7000"/>
              </a:lnSpc>
            </a:pPr>
            <a:endParaRPr lang="en-US" sz="5000" dirty="0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982456" y="4652754"/>
            <a:ext cx="4601021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14BAF1"/>
                </a:solidFill>
                <a:latin typeface="Montserrat Extra-Bold"/>
              </a:rPr>
              <a:t>B2P</a:t>
            </a:r>
          </a:p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Montserrat Classic"/>
              </a:rPr>
              <a:t>Blue Planet</a:t>
            </a:r>
          </a:p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Montserrat Classic"/>
              </a:rPr>
              <a:t>Blue Project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60227" y="1028700"/>
            <a:ext cx="5632701" cy="3773789"/>
            <a:chOff x="0" y="0"/>
            <a:chExt cx="7620000" cy="5105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20000" cy="5105237"/>
            </a:xfrm>
            <a:custGeom>
              <a:avLst/>
              <a:gdLst/>
              <a:ahLst/>
              <a:cxnLst/>
              <a:rect l="l" t="t" r="r" b="b"/>
              <a:pathLst>
                <a:path w="7620000" h="5105237">
                  <a:moveTo>
                    <a:pt x="0" y="0"/>
                  </a:moveTo>
                  <a:lnTo>
                    <a:pt x="0" y="4265760"/>
                  </a:lnTo>
                  <a:lnTo>
                    <a:pt x="0" y="4575647"/>
                  </a:lnTo>
                  <a:lnTo>
                    <a:pt x="5852160" y="4575647"/>
                  </a:lnTo>
                  <a:lnTo>
                    <a:pt x="6070600" y="5105237"/>
                  </a:lnTo>
                  <a:lnTo>
                    <a:pt x="6287770" y="4575647"/>
                  </a:lnTo>
                  <a:lnTo>
                    <a:pt x="7620000" y="4575647"/>
                  </a:lnTo>
                  <a:lnTo>
                    <a:pt x="7620000" y="4265760"/>
                  </a:lnTo>
                  <a:lnTo>
                    <a:pt x="76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1D5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95072" y="1028700"/>
            <a:ext cx="5822251" cy="3773789"/>
            <a:chOff x="0" y="0"/>
            <a:chExt cx="7620000" cy="49390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20000" cy="4939030"/>
            </a:xfrm>
            <a:custGeom>
              <a:avLst/>
              <a:gdLst/>
              <a:ahLst/>
              <a:cxnLst/>
              <a:rect l="l" t="t" r="r" b="b"/>
              <a:pathLst>
                <a:path w="7620000" h="4939030">
                  <a:moveTo>
                    <a:pt x="0" y="0"/>
                  </a:moveTo>
                  <a:lnTo>
                    <a:pt x="0" y="4409440"/>
                  </a:lnTo>
                  <a:lnTo>
                    <a:pt x="1088390" y="4409440"/>
                  </a:lnTo>
                  <a:lnTo>
                    <a:pt x="1305560" y="4939030"/>
                  </a:lnTo>
                  <a:lnTo>
                    <a:pt x="1524000" y="4409440"/>
                  </a:lnTo>
                  <a:lnTo>
                    <a:pt x="7620000" y="4409440"/>
                  </a:lnTo>
                  <a:lnTo>
                    <a:pt x="76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1D5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98833" y="1028700"/>
            <a:ext cx="5748338" cy="3773789"/>
            <a:chOff x="0" y="0"/>
            <a:chExt cx="7620000" cy="5002537"/>
          </a:xfrm>
        </p:grpSpPr>
        <p:sp>
          <p:nvSpPr>
            <p:cNvPr id="7" name="Freeform 7"/>
            <p:cNvSpPr/>
            <p:nvPr/>
          </p:nvSpPr>
          <p:spPr>
            <a:xfrm>
              <a:off x="-1270" y="-2540"/>
              <a:ext cx="7623809" cy="5005077"/>
            </a:xfrm>
            <a:custGeom>
              <a:avLst/>
              <a:gdLst/>
              <a:ahLst/>
              <a:cxnLst/>
              <a:rect l="l" t="t" r="r" b="b"/>
              <a:pathLst>
                <a:path w="7623809" h="5005077">
                  <a:moveTo>
                    <a:pt x="3810" y="0"/>
                  </a:moveTo>
                  <a:lnTo>
                    <a:pt x="0" y="4114806"/>
                  </a:lnTo>
                  <a:lnTo>
                    <a:pt x="0" y="4472947"/>
                  </a:lnTo>
                  <a:lnTo>
                    <a:pt x="3591560" y="4475486"/>
                  </a:lnTo>
                  <a:lnTo>
                    <a:pt x="3810000" y="5005077"/>
                  </a:lnTo>
                  <a:lnTo>
                    <a:pt x="4028440" y="4475486"/>
                  </a:lnTo>
                  <a:lnTo>
                    <a:pt x="7620000" y="4478027"/>
                  </a:lnTo>
                  <a:lnTo>
                    <a:pt x="7620000" y="4119886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C1D57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57702" y="4802489"/>
            <a:ext cx="16230600" cy="3884618"/>
            <a:chOff x="0" y="0"/>
            <a:chExt cx="4274726" cy="10231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023109"/>
            </a:xfrm>
            <a:custGeom>
              <a:avLst/>
              <a:gdLst/>
              <a:ahLst/>
              <a:cxnLst/>
              <a:rect l="l" t="t" r="r" b="b"/>
              <a:pathLst>
                <a:path w="4274726" h="1023109">
                  <a:moveTo>
                    <a:pt x="0" y="0"/>
                  </a:moveTo>
                  <a:lnTo>
                    <a:pt x="4274726" y="0"/>
                  </a:lnTo>
                  <a:lnTo>
                    <a:pt x="4274726" y="1023109"/>
                  </a:lnTo>
                  <a:lnTo>
                    <a:pt x="0" y="1023109"/>
                  </a:lnTo>
                  <a:close/>
                </a:path>
              </a:pathLst>
            </a:custGeom>
            <a:solidFill>
              <a:srgbClr val="0C1D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4981575"/>
            <a:ext cx="16230600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FFFF"/>
                </a:solidFill>
                <a:latin typeface="Montserrat Extra-Bold"/>
              </a:rPr>
              <a:t>Environmental Objectives for 2023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5072" y="933450"/>
            <a:ext cx="5822251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Montserrat Classic"/>
              </a:rPr>
              <a:t>-50% emissions for greenhouse effect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98833" y="933450"/>
            <a:ext cx="5748338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Montserrat Classic"/>
              </a:rPr>
              <a:t>30% recycled raw materials used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60227" y="933450"/>
            <a:ext cx="5632701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Montserrat Classic"/>
              </a:rPr>
              <a:t>-50% waste generated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32502" y="4040500"/>
            <a:ext cx="234739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Open Sans Light"/>
              </a:rPr>
              <a:t>65.1 Mt CO2 in 2021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02141" y="4040500"/>
            <a:ext cx="248371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Open Sans Light"/>
              </a:rPr>
              <a:t>10% in 2021 (67.1 Mt)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456757" y="4040500"/>
            <a:ext cx="163963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Open Sans Light"/>
              </a:rPr>
              <a:t>9.9 Mt in 2021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 t="77305" r="835" b="4576"/>
          <a:stretch>
            <a:fillRect/>
          </a:stretch>
        </p:blipFill>
        <p:spPr>
          <a:xfrm>
            <a:off x="0" y="8534400"/>
            <a:ext cx="18288000" cy="187960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7214" y="-726996"/>
            <a:ext cx="11740992" cy="1174099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28700" y="615601"/>
            <a:ext cx="16230600" cy="9055797"/>
          </a:xfrm>
          <a:prstGeom prst="rect">
            <a:avLst/>
          </a:prstGeom>
          <a:solidFill>
            <a:srgbClr val="0C1D57"/>
          </a:solidFill>
        </p:spPr>
      </p:sp>
      <p:grpSp>
        <p:nvGrpSpPr>
          <p:cNvPr id="5" name="Group 5"/>
          <p:cNvGrpSpPr/>
          <p:nvPr/>
        </p:nvGrpSpPr>
        <p:grpSpPr>
          <a:xfrm>
            <a:off x="-330479" y="-247859"/>
            <a:ext cx="8456256" cy="5391359"/>
            <a:chOff x="0" y="0"/>
            <a:chExt cx="11275007" cy="718847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7478" b="7478"/>
            <a:stretch>
              <a:fillRect/>
            </a:stretch>
          </p:blipFill>
          <p:spPr>
            <a:xfrm>
              <a:off x="0" y="0"/>
              <a:ext cx="11275007" cy="718847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71134" y="1054482"/>
            <a:ext cx="1783058" cy="295015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 rot="-5400000">
            <a:off x="13018986" y="5376538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-302856" y="5143500"/>
            <a:ext cx="8428632" cy="5143500"/>
            <a:chOff x="0" y="0"/>
            <a:chExt cx="11238176" cy="685800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rcRect l="8179" r="8179"/>
            <a:stretch>
              <a:fillRect/>
            </a:stretch>
          </p:blipFill>
          <p:spPr>
            <a:xfrm>
              <a:off x="0" y="0"/>
              <a:ext cx="11238176" cy="6858000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9144000" y="1482847"/>
            <a:ext cx="6707235" cy="226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6000" spc="-354" dirty="0">
                <a:solidFill>
                  <a:srgbClr val="FFFFFF"/>
                </a:solidFill>
                <a:latin typeface="Montserrat Extra-Bold Italics"/>
              </a:rPr>
              <a:t>Energy Transition and Sustainable Development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92698" y="3742952"/>
            <a:ext cx="7609840" cy="540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2400" spc="48" dirty="0">
                <a:solidFill>
                  <a:srgbClr val="FFFFFF"/>
                </a:solidFill>
                <a:latin typeface="Montserrat"/>
              </a:rPr>
              <a:t>The Plastivaloire Group is increasingly committed to energy transition and sustainable development, signing an agreement with DTE Energy to supply </a:t>
            </a:r>
            <a:r>
              <a:rPr lang="en-US" sz="2400" spc="48" dirty="0">
                <a:solidFill>
                  <a:srgbClr val="FFFFFF"/>
                </a:solidFill>
                <a:latin typeface="Montserrat Bold"/>
              </a:rPr>
              <a:t>85% green energy </a:t>
            </a:r>
            <a:r>
              <a:rPr lang="en-US" sz="2400" spc="48" dirty="0">
                <a:solidFill>
                  <a:srgbClr val="FFFFFF"/>
                </a:solidFill>
                <a:latin typeface="Montserrat"/>
              </a:rPr>
              <a:t>to our New Baltimore, MI plant and PVL North America headquarters in Auburn Hills, MI. This will be achieved through the use of environmentally friendly solar and wind energies.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95615"/>
            <a:ext cx="18288000" cy="1408750"/>
            <a:chOff x="0" y="0"/>
            <a:chExt cx="4816593" cy="371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71029"/>
            </a:xfrm>
            <a:custGeom>
              <a:avLst/>
              <a:gdLst/>
              <a:ahLst/>
              <a:cxnLst/>
              <a:rect l="l" t="t" r="r" b="b"/>
              <a:pathLst>
                <a:path w="4816592" h="371029">
                  <a:moveTo>
                    <a:pt x="273050" y="0"/>
                  </a:moveTo>
                  <a:lnTo>
                    <a:pt x="0" y="185514"/>
                  </a:lnTo>
                  <a:lnTo>
                    <a:pt x="273050" y="371029"/>
                  </a:lnTo>
                  <a:lnTo>
                    <a:pt x="273050" y="237679"/>
                  </a:lnTo>
                  <a:lnTo>
                    <a:pt x="4543542" y="237679"/>
                  </a:lnTo>
                  <a:lnTo>
                    <a:pt x="4543542" y="371029"/>
                  </a:lnTo>
                  <a:lnTo>
                    <a:pt x="4816592" y="185514"/>
                  </a:lnTo>
                  <a:lnTo>
                    <a:pt x="4543542" y="0"/>
                  </a:lnTo>
                  <a:lnTo>
                    <a:pt x="4543542" y="133350"/>
                  </a:lnTo>
                  <a:lnTo>
                    <a:pt x="273050" y="133350"/>
                  </a:lnTo>
                  <a:lnTo>
                    <a:pt x="273050" y="0"/>
                  </a:lnTo>
                  <a:close/>
                </a:path>
              </a:pathLst>
            </a:custGeom>
            <a:solidFill>
              <a:srgbClr val="14BAF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111125"/>
              <a:ext cx="609600" cy="282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833838" y="1804365"/>
            <a:ext cx="13454162" cy="1408750"/>
            <a:chOff x="0" y="0"/>
            <a:chExt cx="3543483" cy="371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43483" cy="371029"/>
            </a:xfrm>
            <a:custGeom>
              <a:avLst/>
              <a:gdLst/>
              <a:ahLst/>
              <a:cxnLst/>
              <a:rect l="l" t="t" r="r" b="b"/>
              <a:pathLst>
                <a:path w="3543483" h="371029">
                  <a:moveTo>
                    <a:pt x="273050" y="0"/>
                  </a:moveTo>
                  <a:lnTo>
                    <a:pt x="0" y="185514"/>
                  </a:lnTo>
                  <a:lnTo>
                    <a:pt x="273050" y="371029"/>
                  </a:lnTo>
                  <a:lnTo>
                    <a:pt x="273050" y="237679"/>
                  </a:lnTo>
                  <a:lnTo>
                    <a:pt x="3270433" y="237679"/>
                  </a:lnTo>
                  <a:lnTo>
                    <a:pt x="3270433" y="371029"/>
                  </a:lnTo>
                  <a:lnTo>
                    <a:pt x="3543483" y="185514"/>
                  </a:lnTo>
                  <a:lnTo>
                    <a:pt x="3270433" y="0"/>
                  </a:lnTo>
                  <a:lnTo>
                    <a:pt x="3270433" y="133350"/>
                  </a:lnTo>
                  <a:lnTo>
                    <a:pt x="273050" y="133350"/>
                  </a:lnTo>
                  <a:lnTo>
                    <a:pt x="273050" y="0"/>
                  </a:lnTo>
                  <a:close/>
                </a:path>
              </a:pathLst>
            </a:custGeom>
            <a:solidFill>
              <a:srgbClr val="0C1D5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111125"/>
              <a:ext cx="609600" cy="282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090785" y="3213115"/>
            <a:ext cx="4197215" cy="1408750"/>
            <a:chOff x="0" y="0"/>
            <a:chExt cx="1105439" cy="3710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5439" cy="371029"/>
            </a:xfrm>
            <a:custGeom>
              <a:avLst/>
              <a:gdLst/>
              <a:ahLst/>
              <a:cxnLst/>
              <a:rect l="l" t="t" r="r" b="b"/>
              <a:pathLst>
                <a:path w="1105439" h="371029">
                  <a:moveTo>
                    <a:pt x="273050" y="0"/>
                  </a:moveTo>
                  <a:lnTo>
                    <a:pt x="0" y="185514"/>
                  </a:lnTo>
                  <a:lnTo>
                    <a:pt x="273050" y="371029"/>
                  </a:lnTo>
                  <a:lnTo>
                    <a:pt x="273050" y="237679"/>
                  </a:lnTo>
                  <a:lnTo>
                    <a:pt x="832389" y="237679"/>
                  </a:lnTo>
                  <a:lnTo>
                    <a:pt x="832389" y="371029"/>
                  </a:lnTo>
                  <a:lnTo>
                    <a:pt x="1105439" y="185514"/>
                  </a:lnTo>
                  <a:lnTo>
                    <a:pt x="832389" y="0"/>
                  </a:lnTo>
                  <a:lnTo>
                    <a:pt x="832389" y="133350"/>
                  </a:lnTo>
                  <a:lnTo>
                    <a:pt x="273050" y="133350"/>
                  </a:lnTo>
                  <a:lnTo>
                    <a:pt x="2730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111125"/>
              <a:ext cx="609600" cy="282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4774" y="4758197"/>
            <a:ext cx="4056973" cy="3553525"/>
            <a:chOff x="0" y="0"/>
            <a:chExt cx="1068503" cy="9359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68503" cy="935908"/>
            </a:xfrm>
            <a:custGeom>
              <a:avLst/>
              <a:gdLst/>
              <a:ahLst/>
              <a:cxnLst/>
              <a:rect l="l" t="t" r="r" b="b"/>
              <a:pathLst>
                <a:path w="1068503" h="935908">
                  <a:moveTo>
                    <a:pt x="0" y="0"/>
                  </a:moveTo>
                  <a:lnTo>
                    <a:pt x="1068503" y="0"/>
                  </a:lnTo>
                  <a:lnTo>
                    <a:pt x="1068503" y="935908"/>
                  </a:lnTo>
                  <a:lnTo>
                    <a:pt x="0" y="935908"/>
                  </a:lnTo>
                  <a:close/>
                </a:path>
              </a:pathLst>
            </a:custGeom>
            <a:solidFill>
              <a:srgbClr val="14BAF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060916" y="4758197"/>
            <a:ext cx="4056973" cy="3553525"/>
            <a:chOff x="0" y="0"/>
            <a:chExt cx="1068503" cy="9359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68503" cy="935908"/>
            </a:xfrm>
            <a:custGeom>
              <a:avLst/>
              <a:gdLst/>
              <a:ahLst/>
              <a:cxnLst/>
              <a:rect l="l" t="t" r="r" b="b"/>
              <a:pathLst>
                <a:path w="1068503" h="935908">
                  <a:moveTo>
                    <a:pt x="0" y="0"/>
                  </a:moveTo>
                  <a:lnTo>
                    <a:pt x="1068503" y="0"/>
                  </a:lnTo>
                  <a:lnTo>
                    <a:pt x="1068503" y="935908"/>
                  </a:lnTo>
                  <a:lnTo>
                    <a:pt x="0" y="935908"/>
                  </a:lnTo>
                  <a:close/>
                </a:path>
              </a:pathLst>
            </a:custGeom>
            <a:solidFill>
              <a:srgbClr val="14BAF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803970" y="4758197"/>
            <a:ext cx="4056973" cy="3553525"/>
            <a:chOff x="0" y="0"/>
            <a:chExt cx="1068503" cy="9359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68503" cy="935908"/>
            </a:xfrm>
            <a:custGeom>
              <a:avLst/>
              <a:gdLst/>
              <a:ahLst/>
              <a:cxnLst/>
              <a:rect l="l" t="t" r="r" b="b"/>
              <a:pathLst>
                <a:path w="1068503" h="935908">
                  <a:moveTo>
                    <a:pt x="0" y="0"/>
                  </a:moveTo>
                  <a:lnTo>
                    <a:pt x="1068503" y="0"/>
                  </a:lnTo>
                  <a:lnTo>
                    <a:pt x="1068503" y="935908"/>
                  </a:lnTo>
                  <a:lnTo>
                    <a:pt x="0" y="935908"/>
                  </a:lnTo>
                  <a:close/>
                </a:path>
              </a:pathLst>
            </a:custGeom>
            <a:solidFill>
              <a:srgbClr val="14BAF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32443" y="4758197"/>
            <a:ext cx="4056973" cy="3553525"/>
            <a:chOff x="0" y="0"/>
            <a:chExt cx="1068503" cy="93590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68503" cy="935908"/>
            </a:xfrm>
            <a:custGeom>
              <a:avLst/>
              <a:gdLst/>
              <a:ahLst/>
              <a:cxnLst/>
              <a:rect l="l" t="t" r="r" b="b"/>
              <a:pathLst>
                <a:path w="1068503" h="935908">
                  <a:moveTo>
                    <a:pt x="0" y="0"/>
                  </a:moveTo>
                  <a:lnTo>
                    <a:pt x="1068503" y="0"/>
                  </a:lnTo>
                  <a:lnTo>
                    <a:pt x="1068503" y="935908"/>
                  </a:lnTo>
                  <a:lnTo>
                    <a:pt x="0" y="935908"/>
                  </a:lnTo>
                  <a:close/>
                </a:path>
              </a:pathLst>
            </a:custGeom>
            <a:solidFill>
              <a:srgbClr val="14BAF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 dirty="0"/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/>
          <a:srcRect t="2222" b="2222"/>
          <a:stretch>
            <a:fillRect/>
          </a:stretch>
        </p:blipFill>
        <p:spPr>
          <a:xfrm>
            <a:off x="2333431" y="8381886"/>
            <a:ext cx="1898316" cy="179353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 l="9444" r="33085" b="17751"/>
          <a:stretch>
            <a:fillRect/>
          </a:stretch>
        </p:blipFill>
        <p:spPr>
          <a:xfrm>
            <a:off x="4833838" y="8366027"/>
            <a:ext cx="1898316" cy="180939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 l="17132" t="6536" b="11585"/>
          <a:stretch>
            <a:fillRect/>
          </a:stretch>
        </p:blipFill>
        <p:spPr>
          <a:xfrm>
            <a:off x="7029688" y="8366027"/>
            <a:ext cx="1831255" cy="180939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 l="10815" r="3507"/>
          <a:stretch>
            <a:fillRect/>
          </a:stretch>
        </p:blipFill>
        <p:spPr>
          <a:xfrm>
            <a:off x="174774" y="8381886"/>
            <a:ext cx="2048876" cy="179353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rcRect b="6483"/>
          <a:stretch>
            <a:fillRect/>
          </a:stretch>
        </p:blipFill>
        <p:spPr>
          <a:xfrm>
            <a:off x="11633116" y="8416496"/>
            <a:ext cx="1856301" cy="18093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/>
          <a:srcRect l="9661" r="46693" b="3566"/>
          <a:stretch>
            <a:fillRect/>
          </a:stretch>
        </p:blipFill>
        <p:spPr>
          <a:xfrm>
            <a:off x="16274031" y="8381886"/>
            <a:ext cx="1831255" cy="179353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rcRect l="41086" r="27068" b="2789"/>
          <a:stretch>
            <a:fillRect/>
          </a:stretch>
        </p:blipFill>
        <p:spPr>
          <a:xfrm>
            <a:off x="9462312" y="8416496"/>
            <a:ext cx="1898316" cy="175892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9"/>
          <a:srcRect l="2522" t="23004" r="2522" b="4688"/>
          <a:stretch>
            <a:fillRect/>
          </a:stretch>
        </p:blipFill>
        <p:spPr>
          <a:xfrm>
            <a:off x="14090785" y="8381886"/>
            <a:ext cx="1898316" cy="1844009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4201976" y="-114300"/>
            <a:ext cx="988404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C1D57"/>
                </a:solidFill>
                <a:latin typeface="Open Sans Extra Bold"/>
              </a:rPr>
              <a:t>Global Innovation at PVL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506470" y="779553"/>
            <a:ext cx="10768682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 Classic Bold"/>
              </a:rPr>
              <a:t>Sustainability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349207" y="2213465"/>
            <a:ext cx="10768682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14BAF1"/>
                </a:solidFill>
                <a:latin typeface="Montserrat Classic Bold"/>
              </a:rPr>
              <a:t>Attractiveness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969907" y="3622215"/>
            <a:ext cx="4438970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 Classic Bold"/>
              </a:rPr>
              <a:t>New Mobility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91390" y="4691522"/>
            <a:ext cx="362374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Montserrat Classic Bold"/>
              </a:rPr>
              <a:t>Weight Reduction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0" y="5440436"/>
            <a:ext cx="4231747" cy="2816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Up to 20% weight reduction on visible parts </a:t>
            </a: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Mucell / Foaming</a:t>
            </a: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QSP (composite Polymer / fibers)</a:t>
            </a: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Becoming increasingly important with the demand of electric vehicles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833838" y="5946813"/>
            <a:ext cx="4056973" cy="2111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Biobased &amp; recycled materials </a:t>
            </a: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Natural materials (wood, cork, etc.)</a:t>
            </a: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Chrome 6 Free Etching</a:t>
            </a: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PVD (alternative to chrome)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803970" y="4720097"/>
            <a:ext cx="4086842" cy="115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Montserrat Classic Bold"/>
              </a:rPr>
              <a:t>Sustainable Material &amp; Components Environmental Regulations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462312" y="4691522"/>
            <a:ext cx="402710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Montserrat Classic Bold"/>
              </a:rPr>
              <a:t>Design &amp; Comfort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090785" y="4701047"/>
            <a:ext cx="4027105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000000"/>
                </a:solidFill>
                <a:latin typeface="Montserrat Classic Bold"/>
              </a:rPr>
              <a:t>New Energies </a:t>
            </a:r>
          </a:p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000000"/>
                </a:solidFill>
                <a:latin typeface="Montserrat Classic Bold"/>
              </a:rPr>
              <a:t>ADAS &amp; Connected Cars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432443" y="5256921"/>
            <a:ext cx="4056973" cy="246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Diversify the in-house decoration process</a:t>
            </a: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Ambient lighting </a:t>
            </a: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Fabrics with thermocompression</a:t>
            </a: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Real wood with back injection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060916" y="6339347"/>
            <a:ext cx="4044371" cy="140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New energy flaps </a:t>
            </a: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Flush E-handles for E-access </a:t>
            </a: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Integrated lighting in trim</a:t>
            </a: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 Classic"/>
              </a:rPr>
              <a:t>Smart Surface</a:t>
            </a:r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48BAD8B2-833A-3C86-FD4C-E3C1742AB18B}"/>
              </a:ext>
            </a:extLst>
          </p:cNvPr>
          <p:cNvSpPr/>
          <p:nvPr/>
        </p:nvSpPr>
        <p:spPr>
          <a:xfrm>
            <a:off x="13797103" y="2979088"/>
            <a:ext cx="4490893" cy="1756692"/>
          </a:xfrm>
          <a:custGeom>
            <a:avLst/>
            <a:gdLst/>
            <a:ahLst/>
            <a:cxnLst/>
            <a:rect l="l" t="t" r="r" b="b"/>
            <a:pathLst>
              <a:path w="3543483" h="371029">
                <a:moveTo>
                  <a:pt x="273050" y="0"/>
                </a:moveTo>
                <a:lnTo>
                  <a:pt x="0" y="185514"/>
                </a:lnTo>
                <a:lnTo>
                  <a:pt x="273050" y="371029"/>
                </a:lnTo>
                <a:lnTo>
                  <a:pt x="273050" y="237679"/>
                </a:lnTo>
                <a:lnTo>
                  <a:pt x="3270433" y="237679"/>
                </a:lnTo>
                <a:lnTo>
                  <a:pt x="3270433" y="371029"/>
                </a:lnTo>
                <a:lnTo>
                  <a:pt x="3543483" y="185514"/>
                </a:lnTo>
                <a:lnTo>
                  <a:pt x="3270433" y="0"/>
                </a:lnTo>
                <a:lnTo>
                  <a:pt x="3270433" y="133350"/>
                </a:lnTo>
                <a:lnTo>
                  <a:pt x="273050" y="133350"/>
                </a:lnTo>
                <a:lnTo>
                  <a:pt x="273050" y="0"/>
                </a:lnTo>
                <a:close/>
              </a:path>
            </a:pathLst>
          </a:custGeom>
          <a:noFill/>
          <a:ln>
            <a:solidFill>
              <a:srgbClr val="00B0F0"/>
            </a:solidFill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0572" t="34518" r="30227" b="33619"/>
          <a:stretch>
            <a:fillRect/>
          </a:stretch>
        </p:blipFill>
        <p:spPr>
          <a:xfrm rot="-1171659">
            <a:off x="12382836" y="1455317"/>
            <a:ext cx="5316958" cy="28824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8860" t="30756" r="30086" b="30287"/>
          <a:stretch>
            <a:fillRect/>
          </a:stretch>
        </p:blipFill>
        <p:spPr>
          <a:xfrm>
            <a:off x="713733" y="2170143"/>
            <a:ext cx="4055603" cy="25668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47987" y="2534362"/>
            <a:ext cx="4900300" cy="73468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1065" t="27650" r="27361" b="23654"/>
          <a:stretch>
            <a:fillRect/>
          </a:stretch>
        </p:blipFill>
        <p:spPr>
          <a:xfrm>
            <a:off x="492752" y="4617402"/>
            <a:ext cx="4071401" cy="31807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27071" t="26605" r="27977" b="31321"/>
          <a:stretch>
            <a:fillRect/>
          </a:stretch>
        </p:blipFill>
        <p:spPr>
          <a:xfrm>
            <a:off x="357157" y="7576018"/>
            <a:ext cx="4342591" cy="27109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321844" y="6207793"/>
            <a:ext cx="5438942" cy="40792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32060" t="35077" r="32826" b="34501"/>
          <a:stretch>
            <a:fillRect/>
          </a:stretch>
        </p:blipFill>
        <p:spPr>
          <a:xfrm>
            <a:off x="12355680" y="3453562"/>
            <a:ext cx="5371270" cy="310381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403213" y="-114300"/>
            <a:ext cx="18691213" cy="102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C1D57"/>
                </a:solidFill>
                <a:latin typeface="Montserrat Extra-Bold"/>
              </a:rPr>
              <a:t>Capabilities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86128" y="952500"/>
            <a:ext cx="3227239" cy="138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rgbClr val="14BAF1"/>
                </a:solidFill>
                <a:latin typeface="Montserrat Extra-Bold"/>
              </a:rPr>
              <a:t>Structured Chrome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826954" y="1304925"/>
            <a:ext cx="2428721" cy="67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rgbClr val="14BAF1"/>
                </a:solidFill>
                <a:latin typeface="Montserrat Extra-Bold"/>
              </a:rPr>
              <a:t>Color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1783058" cy="2950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76242" y="8956802"/>
            <a:ext cx="1783058" cy="295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1814529"/>
            <a:ext cx="2556816" cy="25755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9461" y="9578419"/>
            <a:ext cx="2556816" cy="257554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028700" y="8302951"/>
            <a:ext cx="16230600" cy="169519"/>
          </a:xfrm>
          <a:prstGeom prst="rect">
            <a:avLst/>
          </a:prstGeom>
          <a:solidFill>
            <a:srgbClr val="14BAF1"/>
          </a:solidFill>
        </p:spPr>
      </p:sp>
      <p:sp>
        <p:nvSpPr>
          <p:cNvPr id="7" name="AutoShape 7"/>
          <p:cNvSpPr/>
          <p:nvPr/>
        </p:nvSpPr>
        <p:spPr>
          <a:xfrm>
            <a:off x="1028700" y="1814529"/>
            <a:ext cx="16230600" cy="169519"/>
          </a:xfrm>
          <a:prstGeom prst="rect">
            <a:avLst/>
          </a:prstGeom>
          <a:solidFill>
            <a:srgbClr val="14BAF1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b="2196"/>
          <a:stretch>
            <a:fillRect/>
          </a:stretch>
        </p:blipFill>
        <p:spPr>
          <a:xfrm>
            <a:off x="10737437" y="4806634"/>
            <a:ext cx="846093" cy="6737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03255" y="6711985"/>
            <a:ext cx="1914456" cy="10768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40904" y="2430448"/>
            <a:ext cx="2039160" cy="11470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367771" y="195498"/>
            <a:ext cx="1920229" cy="134810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2926758"/>
            <a:ext cx="7727311" cy="391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898"/>
              </a:lnSpc>
            </a:pPr>
            <a:r>
              <a:rPr lang="en-US" sz="16194" spc="-955" dirty="0">
                <a:solidFill>
                  <a:srgbClr val="0C1D57"/>
                </a:solidFill>
                <a:latin typeface="Montserrat Extra-Bold"/>
              </a:rPr>
              <a:t>THANK YOU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6918282"/>
            <a:ext cx="5015153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 dirty="0">
                <a:solidFill>
                  <a:srgbClr val="0C1D57"/>
                </a:solidFill>
                <a:latin typeface="Montserrat Italics"/>
              </a:rPr>
              <a:t>We look forward to working with you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54454" y="4710112"/>
            <a:ext cx="2815795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4"/>
              </a:lnSpc>
            </a:pPr>
            <a:r>
              <a:rPr lang="en-US" sz="2499" spc="49" dirty="0">
                <a:solidFill>
                  <a:srgbClr val="0C1D57"/>
                </a:solidFill>
                <a:latin typeface="Montserrat"/>
              </a:rPr>
              <a:t>@Plastivaloire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54454" y="6817038"/>
            <a:ext cx="493968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4"/>
              </a:lnSpc>
            </a:pPr>
            <a:r>
              <a:rPr lang="en-US" sz="2499" spc="49" dirty="0">
                <a:solidFill>
                  <a:srgbClr val="0C1D57"/>
                </a:solidFill>
                <a:latin typeface="Montserrat"/>
              </a:rPr>
              <a:t>Groupe Plastivaloire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54454" y="2570574"/>
            <a:ext cx="493968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4"/>
              </a:lnSpc>
            </a:pPr>
            <a:r>
              <a:rPr lang="en-US" sz="2499" spc="49" dirty="0">
                <a:solidFill>
                  <a:srgbClr val="0C1D57"/>
                </a:solidFill>
                <a:latin typeface="Montserrat"/>
              </a:rPr>
              <a:t>Plastivaloire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33505" y="8928227"/>
            <a:ext cx="10620990" cy="43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 dirty="0">
                <a:solidFill>
                  <a:srgbClr val="0C1D57"/>
                </a:solidFill>
                <a:latin typeface="Montserrat Italics"/>
              </a:rPr>
              <a:t>For More Information Visit: www.groupe-plastivaloire.com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3706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 rot="2119812">
            <a:off x="3764404" y="-943682"/>
            <a:ext cx="21751291" cy="15911492"/>
            <a:chOff x="0" y="0"/>
            <a:chExt cx="923642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3642" cy="711200"/>
            </a:xfrm>
            <a:custGeom>
              <a:avLst/>
              <a:gdLst/>
              <a:ahLst/>
              <a:cxnLst/>
              <a:rect l="l" t="t" r="r" b="b"/>
              <a:pathLst>
                <a:path w="923642" h="711200">
                  <a:moveTo>
                    <a:pt x="461821" y="711200"/>
                  </a:moveTo>
                  <a:lnTo>
                    <a:pt x="923642" y="0"/>
                  </a:lnTo>
                  <a:lnTo>
                    <a:pt x="0" y="0"/>
                  </a:lnTo>
                  <a:lnTo>
                    <a:pt x="461821" y="711200"/>
                  </a:lnTo>
                  <a:close/>
                </a:path>
              </a:pathLst>
            </a:custGeom>
            <a:solidFill>
              <a:srgbClr val="0C1D5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8" name="AutoShape 8"/>
          <p:cNvSpPr/>
          <p:nvPr/>
        </p:nvSpPr>
        <p:spPr>
          <a:xfrm rot="5400000">
            <a:off x="-2749585" y="5759905"/>
            <a:ext cx="7784647" cy="0"/>
          </a:xfrm>
          <a:prstGeom prst="line">
            <a:avLst/>
          </a:prstGeom>
          <a:ln w="47625" cap="flat">
            <a:solidFill>
              <a:srgbClr val="0C1D5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1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1777356"/>
            <a:ext cx="228077" cy="228077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2565577"/>
            <a:ext cx="228077" cy="228077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3355629"/>
            <a:ext cx="228077" cy="228077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4145680"/>
            <a:ext cx="228077" cy="228077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6515835"/>
            <a:ext cx="228077" cy="228077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5725783"/>
            <a:ext cx="228077" cy="228077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4935732"/>
            <a:ext cx="228077" cy="228077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9676041"/>
            <a:ext cx="228077" cy="228077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8095938"/>
            <a:ext cx="228077" cy="228077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7305887"/>
            <a:ext cx="228077" cy="228077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8885990"/>
            <a:ext cx="228077" cy="228077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82978" y="90911"/>
            <a:ext cx="1510232" cy="1510232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55186" y="95674"/>
            <a:ext cx="1519757" cy="1519757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36918" y="105199"/>
            <a:ext cx="3151789" cy="1510232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50683" y="90911"/>
            <a:ext cx="1502937" cy="1510232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615594" y="86149"/>
            <a:ext cx="1527135" cy="1519757"/>
          </a:xfrm>
          <a:prstGeom prst="rect">
            <a:avLst/>
          </a:prstGeom>
        </p:spPr>
      </p:pic>
      <p:sp>
        <p:nvSpPr>
          <p:cNvPr id="57" name="TextBox 57"/>
          <p:cNvSpPr txBox="1"/>
          <p:nvPr/>
        </p:nvSpPr>
        <p:spPr>
          <a:xfrm>
            <a:off x="332036" y="1739256"/>
            <a:ext cx="5442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1963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409177" y="1739256"/>
            <a:ext cx="8816052" cy="1050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Charles Findeling creates a plastics injection company in Langeais, France</a:t>
            </a:r>
          </a:p>
          <a:p>
            <a:pPr>
              <a:lnSpc>
                <a:spcPts val="2800"/>
              </a:lnSpc>
            </a:pPr>
            <a:endParaRPr lang="en-US" sz="2000" dirty="0">
              <a:solidFill>
                <a:srgbClr val="0C1D57"/>
              </a:solidFill>
              <a:latin typeface="Montserrat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283013" y="2490703"/>
            <a:ext cx="598751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1985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310243" y="3280754"/>
            <a:ext cx="49277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1991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276776" y="4860858"/>
            <a:ext cx="648712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2008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0" y="3894594"/>
            <a:ext cx="1208336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1996-2000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330473" y="5650909"/>
            <a:ext cx="521605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2011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276776" y="6440961"/>
            <a:ext cx="601087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2013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241467" y="7231013"/>
            <a:ext cx="648711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2014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89270" y="8021064"/>
            <a:ext cx="697969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2018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276776" y="8811116"/>
            <a:ext cx="639819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2020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276776" y="9601167"/>
            <a:ext cx="627876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2022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409177" y="2465304"/>
            <a:ext cx="9473114" cy="69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His son, Patrick Findeling, becomes CEO of the company</a:t>
            </a:r>
          </a:p>
          <a:p>
            <a:pPr>
              <a:lnSpc>
                <a:spcPts val="2800"/>
              </a:lnSpc>
            </a:pPr>
            <a:endParaRPr lang="en-US" sz="2000" dirty="0">
              <a:solidFill>
                <a:srgbClr val="0C1D57"/>
              </a:solidFill>
              <a:latin typeface="Montserrat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1409177" y="3280755"/>
            <a:ext cx="9104742" cy="3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Stock exchange introduction of the Plastivaloire Group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409177" y="4068153"/>
            <a:ext cx="8774423" cy="104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Construction and acquisition of several sites in Poland, Romania, Tunisia, and France</a:t>
            </a:r>
          </a:p>
          <a:p>
            <a:pPr>
              <a:lnSpc>
                <a:spcPts val="2800"/>
              </a:lnSpc>
            </a:pPr>
            <a:endParaRPr lang="en-US" sz="2000" dirty="0">
              <a:solidFill>
                <a:srgbClr val="0C1D57"/>
              </a:solidFill>
              <a:latin typeface="Montserrat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1409177" y="4860858"/>
            <a:ext cx="8424539" cy="690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</a:pPr>
            <a:r>
              <a:rPr lang="en-US" sz="1964" dirty="0">
                <a:solidFill>
                  <a:srgbClr val="0C1D57"/>
                </a:solidFill>
                <a:latin typeface="Montserrat"/>
              </a:rPr>
              <a:t>Acquisition of four Key Plastics sites</a:t>
            </a:r>
          </a:p>
          <a:p>
            <a:pPr>
              <a:lnSpc>
                <a:spcPts val="2750"/>
              </a:lnSpc>
            </a:pPr>
            <a:endParaRPr lang="en-US" sz="1964" dirty="0">
              <a:solidFill>
                <a:srgbClr val="0C1D57"/>
              </a:solidFill>
              <a:latin typeface="Montserrat"/>
            </a:endParaRPr>
          </a:p>
        </p:txBody>
      </p:sp>
      <p:sp>
        <p:nvSpPr>
          <p:cNvPr id="73" name="TextBox 73"/>
          <p:cNvSpPr txBox="1"/>
          <p:nvPr/>
        </p:nvSpPr>
        <p:spPr>
          <a:xfrm>
            <a:off x="1409177" y="5650909"/>
            <a:ext cx="8003677" cy="69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Acquisition of the Bourbon-Fabi Group</a:t>
            </a:r>
          </a:p>
          <a:p>
            <a:pPr>
              <a:lnSpc>
                <a:spcPts val="2800"/>
              </a:lnSpc>
            </a:pPr>
            <a:endParaRPr lang="en-US" sz="2000" dirty="0">
              <a:solidFill>
                <a:srgbClr val="0C1D57"/>
              </a:solidFill>
              <a:latin typeface="Montserrat"/>
            </a:endParaRPr>
          </a:p>
        </p:txBody>
      </p:sp>
      <p:sp>
        <p:nvSpPr>
          <p:cNvPr id="74" name="TextBox 74"/>
          <p:cNvSpPr txBox="1"/>
          <p:nvPr/>
        </p:nvSpPr>
        <p:spPr>
          <a:xfrm>
            <a:off x="1409177" y="6440961"/>
            <a:ext cx="7734823" cy="3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Test center and R&amp;D Center created in Langeais, France 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409177" y="7231013"/>
            <a:ext cx="8003677" cy="69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Acquisition of the German plasturgist Karl Hess</a:t>
            </a:r>
          </a:p>
          <a:p>
            <a:pPr>
              <a:lnSpc>
                <a:spcPts val="2800"/>
              </a:lnSpc>
            </a:pPr>
            <a:endParaRPr lang="en-US" sz="2000" dirty="0">
              <a:solidFill>
                <a:srgbClr val="0C1D57"/>
              </a:solidFill>
              <a:latin typeface="Montserrat"/>
            </a:endParaRPr>
          </a:p>
        </p:txBody>
      </p:sp>
      <p:sp>
        <p:nvSpPr>
          <p:cNvPr id="76" name="TextBox 76"/>
          <p:cNvSpPr txBox="1"/>
          <p:nvPr/>
        </p:nvSpPr>
        <p:spPr>
          <a:xfrm>
            <a:off x="1409177" y="8021064"/>
            <a:ext cx="6886883" cy="3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Acquisition of the TransNav company (USA + Mexico)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409177" y="8818511"/>
            <a:ext cx="6336350" cy="69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Creation of Plastivaloire Pilsen Czech Republic </a:t>
            </a:r>
          </a:p>
          <a:p>
            <a:pPr>
              <a:lnSpc>
                <a:spcPts val="2800"/>
              </a:lnSpc>
            </a:pPr>
            <a:endParaRPr lang="en-US" sz="2000" dirty="0">
              <a:solidFill>
                <a:srgbClr val="0C1D57"/>
              </a:solidFill>
              <a:latin typeface="Montserrat"/>
            </a:endParaRPr>
          </a:p>
        </p:txBody>
      </p:sp>
      <p:sp>
        <p:nvSpPr>
          <p:cNvPr id="78" name="TextBox 78"/>
          <p:cNvSpPr txBox="1"/>
          <p:nvPr/>
        </p:nvSpPr>
        <p:spPr>
          <a:xfrm>
            <a:off x="1409177" y="9599037"/>
            <a:ext cx="6147596" cy="104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C1D57"/>
                </a:solidFill>
                <a:latin typeface="Montserrat"/>
              </a:rPr>
              <a:t>TransNav company name changed to Plastivaloire America</a:t>
            </a:r>
          </a:p>
          <a:p>
            <a:pPr>
              <a:lnSpc>
                <a:spcPts val="2800"/>
              </a:lnSpc>
            </a:pPr>
            <a:endParaRPr lang="en-US" sz="2000" dirty="0">
              <a:solidFill>
                <a:srgbClr val="0C1D57"/>
              </a:solidFill>
              <a:latin typeface="Montserrat"/>
            </a:endParaRPr>
          </a:p>
        </p:txBody>
      </p:sp>
      <p:sp>
        <p:nvSpPr>
          <p:cNvPr id="79" name="TextBox 79"/>
          <p:cNvSpPr txBox="1"/>
          <p:nvPr/>
        </p:nvSpPr>
        <p:spPr>
          <a:xfrm>
            <a:off x="10923920" y="3036152"/>
            <a:ext cx="7405710" cy="43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Montserrat Extra-Bold"/>
              </a:rPr>
              <a:t>Group Sales Evolution (USD in millions)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89270" y="37467"/>
            <a:ext cx="2439814" cy="85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C1D57"/>
                </a:solidFill>
                <a:latin typeface="Montserrat Extra-Bold"/>
              </a:rPr>
              <a:t>History</a:t>
            </a:r>
          </a:p>
        </p:txBody>
      </p:sp>
      <p:graphicFrame>
        <p:nvGraphicFramePr>
          <p:cNvPr id="83" name="Chart 82">
            <a:extLst>
              <a:ext uri="{FF2B5EF4-FFF2-40B4-BE49-F238E27FC236}">
                <a16:creationId xmlns:a16="http://schemas.microsoft.com/office/drawing/2014/main" id="{4B76D735-8961-0CFB-85CD-534E9FC5E5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1114441"/>
              </p:ext>
            </p:extLst>
          </p:nvPr>
        </p:nvGraphicFramePr>
        <p:xfrm>
          <a:off x="10225229" y="3274168"/>
          <a:ext cx="8010073" cy="4934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05" r="835" b="4576"/>
          <a:stretch>
            <a:fillRect/>
          </a:stretch>
        </p:blipFill>
        <p:spPr>
          <a:xfrm>
            <a:off x="0" y="8407400"/>
            <a:ext cx="18288000" cy="187960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753206">
            <a:off x="-1191208" y="4315404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4" name="AutoShape 4"/>
          <p:cNvSpPr/>
          <p:nvPr/>
        </p:nvSpPr>
        <p:spPr>
          <a:xfrm rot="2700000">
            <a:off x="-2646503" y="9043300"/>
            <a:ext cx="5293007" cy="2487400"/>
          </a:xfrm>
          <a:prstGeom prst="rect">
            <a:avLst/>
          </a:prstGeom>
          <a:solidFill>
            <a:srgbClr val="0C1D57"/>
          </a:solidFill>
        </p:spPr>
      </p:sp>
      <p:sp>
        <p:nvSpPr>
          <p:cNvPr id="5" name="AutoShape 5"/>
          <p:cNvSpPr/>
          <p:nvPr/>
        </p:nvSpPr>
        <p:spPr>
          <a:xfrm rot="2700000">
            <a:off x="15641497" y="-1243700"/>
            <a:ext cx="5293007" cy="2487400"/>
          </a:xfrm>
          <a:prstGeom prst="rect">
            <a:avLst/>
          </a:prstGeom>
          <a:solidFill>
            <a:srgbClr val="0C1D57"/>
          </a:solidFill>
        </p:spPr>
      </p:sp>
      <p:grpSp>
        <p:nvGrpSpPr>
          <p:cNvPr id="6" name="Group 6"/>
          <p:cNvGrpSpPr/>
          <p:nvPr/>
        </p:nvGrpSpPr>
        <p:grpSpPr>
          <a:xfrm>
            <a:off x="1082240" y="7132671"/>
            <a:ext cx="4626722" cy="1810294"/>
            <a:chOff x="0" y="0"/>
            <a:chExt cx="1687841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0C1D57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2512615" y="1681677"/>
            <a:ext cx="8253464" cy="1309890"/>
            <a:chOff x="0" y="0"/>
            <a:chExt cx="4161103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61103" cy="660400"/>
            </a:xfrm>
            <a:custGeom>
              <a:avLst/>
              <a:gdLst/>
              <a:ahLst/>
              <a:cxnLst/>
              <a:rect l="l" t="t" r="r" b="b"/>
              <a:pathLst>
                <a:path w="4161103" h="660400">
                  <a:moveTo>
                    <a:pt x="403664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36643" y="0"/>
                  </a:lnTo>
                  <a:cubicBezTo>
                    <a:pt x="4105223" y="0"/>
                    <a:pt x="4161103" y="55880"/>
                    <a:pt x="4161103" y="124460"/>
                  </a:cubicBezTo>
                  <a:lnTo>
                    <a:pt x="4161103" y="535940"/>
                  </a:lnTo>
                  <a:cubicBezTo>
                    <a:pt x="4161103" y="604520"/>
                    <a:pt x="4105223" y="660400"/>
                    <a:pt x="4036643" y="660400"/>
                  </a:cubicBezTo>
                  <a:close/>
                </a:path>
              </a:pathLst>
            </a:custGeom>
            <a:solidFill>
              <a:srgbClr val="0C1D5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2547151" y="1681677"/>
            <a:ext cx="8253464" cy="1309890"/>
            <a:chOff x="0" y="0"/>
            <a:chExt cx="4161103" cy="660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61103" cy="660400"/>
            </a:xfrm>
            <a:custGeom>
              <a:avLst/>
              <a:gdLst/>
              <a:ahLst/>
              <a:cxnLst/>
              <a:rect l="l" t="t" r="r" b="b"/>
              <a:pathLst>
                <a:path w="4161103" h="660400">
                  <a:moveTo>
                    <a:pt x="403664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36643" y="0"/>
                  </a:lnTo>
                  <a:cubicBezTo>
                    <a:pt x="4105223" y="0"/>
                    <a:pt x="4161103" y="55880"/>
                    <a:pt x="4161103" y="124460"/>
                  </a:cubicBezTo>
                  <a:lnTo>
                    <a:pt x="4161103" y="535940"/>
                  </a:lnTo>
                  <a:cubicBezTo>
                    <a:pt x="4161103" y="604520"/>
                    <a:pt x="4105223" y="660400"/>
                    <a:pt x="4036643" y="660400"/>
                  </a:cubicBezTo>
                  <a:close/>
                </a:path>
              </a:pathLst>
            </a:custGeom>
            <a:solidFill>
              <a:srgbClr val="0C1D57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830639" y="7132671"/>
            <a:ext cx="4626722" cy="1810294"/>
            <a:chOff x="0" y="0"/>
            <a:chExt cx="1687841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0C1D57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579038" y="7132671"/>
            <a:ext cx="4626722" cy="1810294"/>
            <a:chOff x="0" y="0"/>
            <a:chExt cx="1687841" cy="66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87841" cy="660400"/>
            </a:xfrm>
            <a:custGeom>
              <a:avLst/>
              <a:gdLst/>
              <a:ahLst/>
              <a:cxnLst/>
              <a:rect l="l" t="t" r="r" b="b"/>
              <a:pathLst>
                <a:path w="1687841" h="660400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0C1D57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6176317" y="209303"/>
            <a:ext cx="5935366" cy="311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1"/>
              </a:lnSpc>
            </a:pPr>
            <a:r>
              <a:rPr lang="en-US" sz="8236" spc="-485" dirty="0">
                <a:solidFill>
                  <a:srgbClr val="0C1D57"/>
                </a:solidFill>
                <a:latin typeface="Montserrat Extra-Bold Italics"/>
              </a:rPr>
              <a:t>GLOBAL</a:t>
            </a:r>
          </a:p>
          <a:p>
            <a:pPr algn="ctr">
              <a:lnSpc>
                <a:spcPts val="8071"/>
              </a:lnSpc>
            </a:pPr>
            <a:r>
              <a:rPr lang="en-US" sz="8236" spc="-485" dirty="0">
                <a:solidFill>
                  <a:srgbClr val="0C1D57"/>
                </a:solidFill>
                <a:latin typeface="Montserrat Extra-Bold Italics"/>
              </a:rPr>
              <a:t>GROWTH STRATEGY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2128" y="7094571"/>
            <a:ext cx="3824986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40" dirty="0">
                <a:solidFill>
                  <a:srgbClr val="FFFFFF"/>
                </a:solidFill>
                <a:latin typeface="Montserrat"/>
              </a:rPr>
              <a:t>Support local production of our main European customers, while simultaneously growing our American customers.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33057" y="7105683"/>
            <a:ext cx="3821886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49" dirty="0">
                <a:solidFill>
                  <a:srgbClr val="FFFFFF"/>
                </a:solidFill>
                <a:latin typeface="Montserrat"/>
              </a:rPr>
              <a:t>Be prepared to obtain a partnership in China to support our customers.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51696" y="7105683"/>
            <a:ext cx="4081405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49" dirty="0">
                <a:solidFill>
                  <a:srgbClr val="FFFFFF"/>
                </a:solidFill>
                <a:latin typeface="Montserrat"/>
              </a:rPr>
              <a:t>Continue to balance the Group sales ratio between automotive and industrial products.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28243" y="3664527"/>
            <a:ext cx="14668526" cy="282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5700"/>
              </a:lnSpc>
              <a:buFont typeface="Arial"/>
              <a:buChar char="•"/>
            </a:pPr>
            <a:r>
              <a:rPr lang="en-US" sz="3000" spc="60" dirty="0">
                <a:solidFill>
                  <a:srgbClr val="0C1D57"/>
                </a:solidFill>
                <a:latin typeface="Montserrat"/>
              </a:rPr>
              <a:t>Focus on 1/3 of the worldwide car volume and grow revenue per vehicle with our current products</a:t>
            </a:r>
          </a:p>
          <a:p>
            <a:pPr marL="647700" lvl="1" indent="-323850">
              <a:lnSpc>
                <a:spcPts val="5700"/>
              </a:lnSpc>
              <a:buFont typeface="Arial"/>
              <a:buChar char="•"/>
            </a:pPr>
            <a:r>
              <a:rPr lang="en-US" sz="3000" spc="60" dirty="0">
                <a:solidFill>
                  <a:srgbClr val="0C1D57"/>
                </a:solidFill>
                <a:latin typeface="Montserrat"/>
              </a:rPr>
              <a:t>Reduce the overall dependency on the European automotive business </a:t>
            </a:r>
          </a:p>
          <a:p>
            <a:pPr marL="647700" lvl="1" indent="-323850">
              <a:lnSpc>
                <a:spcPts val="5700"/>
              </a:lnSpc>
              <a:buFont typeface="Arial"/>
              <a:buChar char="•"/>
            </a:pPr>
            <a:r>
              <a:rPr lang="en-US" sz="3000" spc="60" dirty="0">
                <a:solidFill>
                  <a:srgbClr val="0C1D57"/>
                </a:solidFill>
                <a:latin typeface="Montserrat Extra-Bold"/>
              </a:rPr>
              <a:t> Develop the Group footprint outside of Europe to: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250"/>
          <a:stretch>
            <a:fillRect/>
          </a:stretch>
        </p:blipFill>
        <p:spPr>
          <a:xfrm>
            <a:off x="-76200" y="1657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54532" y="6759498"/>
            <a:ext cx="1352487" cy="12565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17140" y="6978555"/>
            <a:ext cx="1938147" cy="10307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6647" y="6978555"/>
            <a:ext cx="1461517" cy="146151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30126" y="8577072"/>
            <a:ext cx="2194557" cy="104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 Bold"/>
              </a:rPr>
              <a:t>6,000+ </a:t>
            </a:r>
            <a:r>
              <a:rPr lang="en-US" sz="3000" dirty="0">
                <a:solidFill>
                  <a:srgbClr val="0C1D57"/>
                </a:solidFill>
                <a:latin typeface="Montserrat"/>
              </a:rPr>
              <a:t>Employees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957328" y="8008503"/>
            <a:ext cx="857771" cy="51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 Extra-Bold"/>
              </a:rPr>
              <a:t>80%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072420" y="8008503"/>
            <a:ext cx="111671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 Extra-Bold"/>
              </a:rPr>
              <a:t>20%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338956" y="8577072"/>
            <a:ext cx="4440565" cy="104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"/>
              </a:rPr>
              <a:t>Two Market Segments: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"/>
              </a:rPr>
              <a:t>Automotive &amp; Industry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39058" y="7952173"/>
            <a:ext cx="8585522" cy="158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 Bold"/>
              </a:rPr>
              <a:t>4</a:t>
            </a:r>
            <a:r>
              <a:rPr lang="en-US" sz="3000" dirty="0">
                <a:solidFill>
                  <a:srgbClr val="0C1D57"/>
                </a:solidFill>
                <a:latin typeface="Montserrat"/>
              </a:rPr>
              <a:t> Engineering Centers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 Bold"/>
              </a:rPr>
              <a:t>340</a:t>
            </a:r>
            <a:r>
              <a:rPr lang="en-US" sz="3000" dirty="0">
                <a:solidFill>
                  <a:srgbClr val="0C1D57"/>
                </a:solidFill>
                <a:latin typeface="Montserrat"/>
              </a:rPr>
              <a:t> Employees in Engineering &amp; Project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 Bold"/>
              </a:rPr>
              <a:t>20</a:t>
            </a:r>
            <a:r>
              <a:rPr lang="en-US" sz="3000" dirty="0">
                <a:solidFill>
                  <a:srgbClr val="0C1D57"/>
                </a:solidFill>
                <a:latin typeface="Montserrat"/>
              </a:rPr>
              <a:t> Employees in Research and Development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-95250"/>
            <a:ext cx="6791751" cy="85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C1D57"/>
                </a:solidFill>
                <a:latin typeface="Montserrat Extra-Bold"/>
              </a:rPr>
              <a:t>2021: $712M in Sales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07671" y="1443946"/>
            <a:ext cx="4418707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0C1D57"/>
                </a:solidFill>
                <a:latin typeface="Montserrat Extra-Bold"/>
              </a:rPr>
              <a:t>Europe - North Africa </a:t>
            </a:r>
          </a:p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0C1D57"/>
                </a:solidFill>
                <a:latin typeface="Montserrat Bold"/>
              </a:rPr>
              <a:t>27 </a:t>
            </a:r>
            <a:r>
              <a:rPr lang="en-US" sz="2999" dirty="0">
                <a:solidFill>
                  <a:srgbClr val="0C1D57"/>
                </a:solidFill>
                <a:latin typeface="Montserrat"/>
              </a:rPr>
              <a:t>Manufacturing Sites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1920196"/>
            <a:ext cx="4879727" cy="104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 Extra-Bold"/>
              </a:rPr>
              <a:t>North America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 Bold"/>
              </a:rPr>
              <a:t>4 </a:t>
            </a:r>
            <a:r>
              <a:rPr lang="en-US" sz="3000" dirty="0">
                <a:solidFill>
                  <a:srgbClr val="0C1D57"/>
                </a:solidFill>
                <a:latin typeface="Montserrat"/>
              </a:rPr>
              <a:t>Manufacturing Sites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95459" y="4559224"/>
            <a:ext cx="5992541" cy="158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 Extra-Bold"/>
              </a:rPr>
              <a:t>China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 Bold"/>
              </a:rPr>
              <a:t>1</a:t>
            </a:r>
            <a:r>
              <a:rPr lang="en-US" sz="3000" dirty="0">
                <a:solidFill>
                  <a:srgbClr val="0C1D57"/>
                </a:solidFill>
                <a:latin typeface="Montserrat"/>
              </a:rPr>
              <a:t> Tooling site and 1 JV 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C1D57"/>
                </a:solidFill>
                <a:latin typeface="Montserrat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56220" y="1422721"/>
            <a:ext cx="2180913" cy="184538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36488" y="1614797"/>
            <a:ext cx="2081373" cy="1461238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2774182" y="-185977"/>
            <a:ext cx="13060040" cy="97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C1D57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Key Products Split - Automotive</a:t>
            </a:r>
            <a:endParaRPr lang="en-US" sz="5400" dirty="0">
              <a:solidFill>
                <a:srgbClr val="14BAF1"/>
              </a:solidFill>
              <a:latin typeface="Montserrat Extra-Bold"/>
            </a:endParaRP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4"/>
          <a:srcRect t="77305" r="835" b="4576"/>
          <a:stretch>
            <a:fillRect/>
          </a:stretch>
        </p:blipFill>
        <p:spPr>
          <a:xfrm>
            <a:off x="0" y="8407400"/>
            <a:ext cx="18288000" cy="1879602"/>
          </a:xfrm>
          <a:prstGeom prst="rect">
            <a:avLst/>
          </a:prstGeom>
        </p:spPr>
      </p:pic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22D52FAE-AF26-7448-B028-83FAA9947E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302711"/>
              </p:ext>
            </p:extLst>
          </p:nvPr>
        </p:nvGraphicFramePr>
        <p:xfrm>
          <a:off x="447392" y="3529114"/>
          <a:ext cx="8798567" cy="5661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1B560EAD-E0DC-CEE8-70C6-1CAAA1CC2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4587001"/>
              </p:ext>
            </p:extLst>
          </p:nvPr>
        </p:nvGraphicFramePr>
        <p:xfrm>
          <a:off x="9687230" y="3715888"/>
          <a:ext cx="8659013" cy="5608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968D37-9933-B221-ECD5-061A2E08A392}"/>
              </a:ext>
            </a:extLst>
          </p:cNvPr>
          <p:cNvCxnSpPr>
            <a:cxnSpLocks/>
          </p:cNvCxnSpPr>
          <p:nvPr/>
        </p:nvCxnSpPr>
        <p:spPr>
          <a:xfrm>
            <a:off x="9304202" y="2779267"/>
            <a:ext cx="0" cy="6271166"/>
          </a:xfrm>
          <a:prstGeom prst="line">
            <a:avLst/>
          </a:prstGeom>
          <a:noFill/>
          <a:ln w="6350" cap="flat" cmpd="sng" algn="ctr">
            <a:solidFill>
              <a:srgbClr val="00B0EB"/>
            </a:solidFill>
            <a:prstDash val="solid"/>
            <a:miter lim="800000"/>
          </a:ln>
          <a:effectLst/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EE0F695D-AF55-D745-BA5A-84C8E45622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8350448"/>
              </p:ext>
            </p:extLst>
          </p:nvPr>
        </p:nvGraphicFramePr>
        <p:xfrm>
          <a:off x="0" y="1726370"/>
          <a:ext cx="9052176" cy="8033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A7EB466-982E-CE4D-938E-6356A562DE8C}"/>
              </a:ext>
            </a:extLst>
          </p:cNvPr>
          <p:cNvGraphicFramePr>
            <a:graphicFrameLocks/>
          </p:cNvGraphicFramePr>
          <p:nvPr/>
        </p:nvGraphicFramePr>
        <p:xfrm>
          <a:off x="8823578" y="1685021"/>
          <a:ext cx="9235823" cy="8033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itre 1">
            <a:extLst>
              <a:ext uri="{FF2B5EF4-FFF2-40B4-BE49-F238E27FC236}">
                <a16:creationId xmlns:a16="http://schemas.microsoft.com/office/drawing/2014/main" id="{4A3E6D5B-13CE-F744-A0C9-C0250A297A6E}"/>
              </a:ext>
            </a:extLst>
          </p:cNvPr>
          <p:cNvSpPr txBox="1">
            <a:spLocks/>
          </p:cNvSpPr>
          <p:nvPr/>
        </p:nvSpPr>
        <p:spPr>
          <a:xfrm>
            <a:off x="0" y="50655"/>
            <a:ext cx="18288000" cy="95343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fr-FR" sz="4500" dirty="0">
                <a:solidFill>
                  <a:srgbClr val="0B265D"/>
                </a:solidFill>
              </a:rPr>
              <a:t>OEM Sales – Global </a:t>
            </a:r>
            <a:r>
              <a:rPr lang="fr-FR" sz="4500" dirty="0" err="1">
                <a:solidFill>
                  <a:srgbClr val="0B265D"/>
                </a:solidFill>
              </a:rPr>
              <a:t>View</a:t>
            </a:r>
            <a:endParaRPr lang="fr-FR" sz="4500" dirty="0">
              <a:solidFill>
                <a:srgbClr val="0B265D"/>
              </a:solidFill>
            </a:endParaRPr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74765971-FE82-1246-9158-5BC7DE19E634}"/>
              </a:ext>
            </a:extLst>
          </p:cNvPr>
          <p:cNvSpPr txBox="1">
            <a:spLocks/>
          </p:cNvSpPr>
          <p:nvPr/>
        </p:nvSpPr>
        <p:spPr>
          <a:xfrm>
            <a:off x="17376309" y="9871550"/>
            <a:ext cx="792051" cy="300083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defPPr>
              <a:defRPr lang="fr-FR"/>
            </a:defPPr>
            <a:lvl1pPr marL="0" algn="r" defTabSz="914400" rtl="0" eaLnBrk="1" latinLnBrk="0" hangingPunct="1">
              <a:defRPr sz="700" kern="1200">
                <a:solidFill>
                  <a:srgbClr val="0B265D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7F0887-969A-234C-8BEF-37740FA360A7}" type="slidenum">
              <a:rPr lang="fr-FR" sz="1050"/>
              <a:pPr/>
              <a:t>8</a:t>
            </a:fld>
            <a:endParaRPr lang="fr-FR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9819AE-90C4-4012-BCD8-3DCCC8930C85}"/>
              </a:ext>
            </a:extLst>
          </p:cNvPr>
          <p:cNvSpPr txBox="1"/>
          <p:nvPr/>
        </p:nvSpPr>
        <p:spPr>
          <a:xfrm>
            <a:off x="11072236" y="1614453"/>
            <a:ext cx="519570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700" dirty="0">
                <a:solidFill>
                  <a:srgbClr val="0B265D"/>
                </a:solidFill>
                <a:latin typeface="Montserrat" panose="00000500000000000000" pitchFamily="2" charset="0"/>
              </a:rPr>
              <a:t>Total Sales Segment Split</a:t>
            </a:r>
            <a:endParaRPr lang="en-US" sz="27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3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8029" y="-66675"/>
            <a:ext cx="4576619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FFFFFF"/>
                </a:solidFill>
                <a:latin typeface="Montserrat Extra-Bold"/>
              </a:rPr>
              <a:t>Manufacturing Capabilities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A0F11E0-D6D9-99AC-C5B7-E06F95E9A3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679884"/>
              </p:ext>
            </p:extLst>
          </p:nvPr>
        </p:nvGraphicFramePr>
        <p:xfrm>
          <a:off x="4254500" y="-19050"/>
          <a:ext cx="11864975" cy="1030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86843" imgH="7543811" progId="Excel.Sheet.12">
                  <p:embed/>
                </p:oleObj>
              </mc:Choice>
              <mc:Fallback>
                <p:oleObj name="Worksheet" r:id="rId2" imgW="8686843" imgH="7543811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A0F11E0-D6D9-99AC-C5B7-E06F95E9A3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54500" y="-19050"/>
                        <a:ext cx="11864975" cy="10306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stivaloire Group 20220314 (1)[60]  -  Read-Only" id="{D7CB6A7A-C0FD-432B-8396-A8FB261DE2CC}" vid="{79BA4761-A038-4089-A96E-AB3F14C005F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Thème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Thème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Bureau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Bureau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1375</Words>
  <Application>Microsoft Office PowerPoint</Application>
  <PresentationFormat>Custom</PresentationFormat>
  <Paragraphs>376</Paragraphs>
  <Slides>35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Montserrat Extra-Bold</vt:lpstr>
      <vt:lpstr>Montserrat Classic</vt:lpstr>
      <vt:lpstr>Open Sans Light</vt:lpstr>
      <vt:lpstr>Arial</vt:lpstr>
      <vt:lpstr>Calibri</vt:lpstr>
      <vt:lpstr>Montserrat ExtraBold</vt:lpstr>
      <vt:lpstr>Open Sans Extra Bold</vt:lpstr>
      <vt:lpstr>Montserrat Classic Bold</vt:lpstr>
      <vt:lpstr>Montserrat Extra-Bold Italics</vt:lpstr>
      <vt:lpstr>Montserrat Bold</vt:lpstr>
      <vt:lpstr>Montserrat</vt:lpstr>
      <vt:lpstr>Montserrat Italics</vt:lpstr>
      <vt:lpstr>Office Theme</vt:lpstr>
      <vt:lpstr>Thème Office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 the North America Management Team</vt:lpstr>
      <vt:lpstr>Meet the Sales and Program Management Team North America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PVL North America</dc:title>
  <dc:creator>Joshua Rudzinski</dc:creator>
  <cp:lastModifiedBy>Scott DesAutel</cp:lastModifiedBy>
  <cp:revision>16</cp:revision>
  <dcterms:created xsi:type="dcterms:W3CDTF">2006-08-16T00:00:00Z</dcterms:created>
  <dcterms:modified xsi:type="dcterms:W3CDTF">2022-09-12T15:59:34Z</dcterms:modified>
  <dc:identifier>DAFGHAkuE5A</dc:identifier>
</cp:coreProperties>
</file>